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Lst>
  <p:sldSz cy="5143500" cx="9144000"/>
  <p:notesSz cx="6858000" cy="9144000"/>
  <p:embeddedFontLst>
    <p:embeddedFont>
      <p:font typeface="Roboto"/>
      <p:regular r:id="rId42"/>
      <p:bold r:id="rId43"/>
      <p:italic r:id="rId44"/>
      <p:boldItalic r:id="rId45"/>
    </p:embeddedFont>
    <p:embeddedFont>
      <p:font typeface="Nunito"/>
      <p:regular r:id="rId46"/>
      <p:bold r:id="rId47"/>
      <p:italic r:id="rId48"/>
      <p:boldItalic r:id="rId4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144">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4383B852-89D8-4620-B4F5-F9C1BF81EC36}">
  <a:tblStyle styleId="{4383B852-89D8-4620-B4F5-F9C1BF81EC36}"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144"/>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font" Target="fonts/Roboto-regular.fntdata"/><Relationship Id="rId41" Type="http://schemas.openxmlformats.org/officeDocument/2006/relationships/slide" Target="slides/slide35.xml"/><Relationship Id="rId44" Type="http://schemas.openxmlformats.org/officeDocument/2006/relationships/font" Target="fonts/Roboto-italic.fntdata"/><Relationship Id="rId43" Type="http://schemas.openxmlformats.org/officeDocument/2006/relationships/font" Target="fonts/Roboto-bold.fntdata"/><Relationship Id="rId46" Type="http://schemas.openxmlformats.org/officeDocument/2006/relationships/font" Target="fonts/Nunito-regular.fntdata"/><Relationship Id="rId45" Type="http://schemas.openxmlformats.org/officeDocument/2006/relationships/font" Target="fonts/Roboto-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font" Target="fonts/Nunito-italic.fntdata"/><Relationship Id="rId47" Type="http://schemas.openxmlformats.org/officeDocument/2006/relationships/font" Target="fonts/Nunito-bold.fntdata"/><Relationship Id="rId49" Type="http://schemas.openxmlformats.org/officeDocument/2006/relationships/font" Target="fonts/Nunito-bold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24ff78b1ec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24ff78b1ec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24ddd86fea8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24ddd86fea8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24ddd86fea8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24ddd86fea8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24ff78b1ec0_0_5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24ff78b1ec0_0_5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24ff78b1ec0_0_6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24ff78b1ec0_0_6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1ed35555a60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1ed35555a60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1ed35555a60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1ed35555a60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2500f766798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2500f766798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24ff78b1ec0_0_6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24ff78b1ec0_0_6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2500f766798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2500f766798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24ff78b1ec0_0_6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24ff78b1ec0_0_6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29afe4d437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29afe4d437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2500f766798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2500f766798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2928ab2de6a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2928ab2de6a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292948dd732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292948dd732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24ff78b1ec0_0_6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24ff78b1ec0_0_6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292948dd732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292948dd732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29afe4d4379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29afe4d4379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29afe4d4379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29afe4d4379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29afe4d4379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29afe4d4379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29afe4d4379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29afe4d4379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29afe4d4379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29afe4d4379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24ff78b1ec0_0_6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24ff78b1ec0_0_6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26243f17f70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26243f17f70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263711a053b_0_14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263711a053b_0_14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29afe4d4379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29afe4d4379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292948dd732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292948dd732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1ed35555a60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1ed35555a60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29afe4d4379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29afe4d4379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263711a053b_0_13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263711a053b_0_13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2500f766798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2500f766798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1beafed12156f162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1beafed12156f162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263711a053b_0_13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263711a053b_0_13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2500f76679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2500f76679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2500f766798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2500f766798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grpSp>
        <p:nvGrpSpPr>
          <p:cNvPr id="10" name="Google Shape;10;p2"/>
          <p:cNvGrpSpPr/>
          <p:nvPr/>
        </p:nvGrpSpPr>
        <p:grpSpPr>
          <a:xfrm>
            <a:off x="6098378" y="5"/>
            <a:ext cx="3045625" cy="2030570"/>
            <a:chOff x="6098378" y="5"/>
            <a:chExt cx="3045625" cy="2030570"/>
          </a:xfrm>
        </p:grpSpPr>
        <p:sp>
          <p:nvSpPr>
            <p:cNvPr id="11" name="Google Shape;11;p2"/>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598100" y="1775222"/>
            <a:ext cx="8222100" cy="8388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p:txBody>
      </p:sp>
      <p:sp>
        <p:nvSpPr>
          <p:cNvPr id="17" name="Google Shape;17;p2"/>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2100"/>
              <a:buNone/>
              <a:defRPr sz="2100">
                <a:solidFill>
                  <a:schemeClr val="lt1"/>
                </a:solidFill>
              </a:defRPr>
            </a:lvl1pPr>
            <a:lvl2pPr lvl="1">
              <a:lnSpc>
                <a:spcPct val="100000"/>
              </a:lnSpc>
              <a:spcBef>
                <a:spcPts val="0"/>
              </a:spcBef>
              <a:spcAft>
                <a:spcPts val="0"/>
              </a:spcAft>
              <a:buClr>
                <a:schemeClr val="lt1"/>
              </a:buClr>
              <a:buSzPts val="2100"/>
              <a:buNone/>
              <a:defRPr sz="2100">
                <a:solidFill>
                  <a:schemeClr val="lt1"/>
                </a:solidFill>
              </a:defRPr>
            </a:lvl2pPr>
            <a:lvl3pPr lvl="2">
              <a:lnSpc>
                <a:spcPct val="100000"/>
              </a:lnSpc>
              <a:spcBef>
                <a:spcPts val="0"/>
              </a:spcBef>
              <a:spcAft>
                <a:spcPts val="0"/>
              </a:spcAft>
              <a:buClr>
                <a:schemeClr val="lt1"/>
              </a:buClr>
              <a:buSzPts val="2100"/>
              <a:buNone/>
              <a:defRPr sz="2100">
                <a:solidFill>
                  <a:schemeClr val="lt1"/>
                </a:solidFill>
              </a:defRPr>
            </a:lvl3pPr>
            <a:lvl4pPr lvl="3">
              <a:lnSpc>
                <a:spcPct val="100000"/>
              </a:lnSpc>
              <a:spcBef>
                <a:spcPts val="0"/>
              </a:spcBef>
              <a:spcAft>
                <a:spcPts val="0"/>
              </a:spcAft>
              <a:buClr>
                <a:schemeClr val="lt1"/>
              </a:buClr>
              <a:buSzPts val="2100"/>
              <a:buNone/>
              <a:defRPr sz="2100">
                <a:solidFill>
                  <a:schemeClr val="lt1"/>
                </a:solidFill>
              </a:defRPr>
            </a:lvl4pPr>
            <a:lvl5pPr lvl="4">
              <a:lnSpc>
                <a:spcPct val="100000"/>
              </a:lnSpc>
              <a:spcBef>
                <a:spcPts val="0"/>
              </a:spcBef>
              <a:spcAft>
                <a:spcPts val="0"/>
              </a:spcAft>
              <a:buClr>
                <a:schemeClr val="lt1"/>
              </a:buClr>
              <a:buSzPts val="2100"/>
              <a:buNone/>
              <a:defRPr sz="2100">
                <a:solidFill>
                  <a:schemeClr val="lt1"/>
                </a:solidFill>
              </a:defRPr>
            </a:lvl5pPr>
            <a:lvl6pPr lvl="5">
              <a:lnSpc>
                <a:spcPct val="100000"/>
              </a:lnSpc>
              <a:spcBef>
                <a:spcPts val="0"/>
              </a:spcBef>
              <a:spcAft>
                <a:spcPts val="0"/>
              </a:spcAft>
              <a:buClr>
                <a:schemeClr val="lt1"/>
              </a:buClr>
              <a:buSzPts val="2100"/>
              <a:buNone/>
              <a:defRPr sz="2100">
                <a:solidFill>
                  <a:schemeClr val="lt1"/>
                </a:solidFill>
              </a:defRPr>
            </a:lvl6pPr>
            <a:lvl7pPr lvl="6">
              <a:lnSpc>
                <a:spcPct val="100000"/>
              </a:lnSpc>
              <a:spcBef>
                <a:spcPts val="0"/>
              </a:spcBef>
              <a:spcAft>
                <a:spcPts val="0"/>
              </a:spcAft>
              <a:buClr>
                <a:schemeClr val="lt1"/>
              </a:buClr>
              <a:buSzPts val="2100"/>
              <a:buNone/>
              <a:defRPr sz="2100">
                <a:solidFill>
                  <a:schemeClr val="lt1"/>
                </a:solidFill>
              </a:defRPr>
            </a:lvl7pPr>
            <a:lvl8pPr lvl="7">
              <a:lnSpc>
                <a:spcPct val="100000"/>
              </a:lnSpc>
              <a:spcBef>
                <a:spcPts val="0"/>
              </a:spcBef>
              <a:spcAft>
                <a:spcPts val="0"/>
              </a:spcAft>
              <a:buClr>
                <a:schemeClr val="lt1"/>
              </a:buClr>
              <a:buSzPts val="2100"/>
              <a:buNone/>
              <a:defRPr sz="2100">
                <a:solidFill>
                  <a:schemeClr val="lt1"/>
                </a:solidFill>
              </a:defRPr>
            </a:lvl8pPr>
            <a:lvl9pPr lvl="8">
              <a:lnSpc>
                <a:spcPct val="100000"/>
              </a:lnSpc>
              <a:spcBef>
                <a:spcPts val="0"/>
              </a:spcBef>
              <a:spcAft>
                <a:spcPts val="0"/>
              </a:spcAft>
              <a:buClr>
                <a:schemeClr val="lt1"/>
              </a:buClr>
              <a:buSzPts val="2100"/>
              <a:buNone/>
              <a:defRPr sz="2100">
                <a:solidFill>
                  <a:schemeClr val="lt1"/>
                </a:solidFill>
              </a:defRPr>
            </a:lvl9pPr>
          </a:lstStyle>
          <a:p/>
        </p:txBody>
      </p:sp>
      <p:sp>
        <p:nvSpPr>
          <p:cNvPr id="18" name="Google Shape;18;p2"/>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69" name="Shape 69"/>
        <p:cNvGrpSpPr/>
        <p:nvPr/>
      </p:nvGrpSpPr>
      <p:grpSpPr>
        <a:xfrm>
          <a:off x="0" y="0"/>
          <a:ext cx="0" cy="0"/>
          <a:chOff x="0" y="0"/>
          <a:chExt cx="0" cy="0"/>
        </a:xfrm>
      </p:grpSpPr>
      <p:grpSp>
        <p:nvGrpSpPr>
          <p:cNvPr id="70" name="Google Shape;70;p11"/>
          <p:cNvGrpSpPr/>
          <p:nvPr/>
        </p:nvGrpSpPr>
        <p:grpSpPr>
          <a:xfrm>
            <a:off x="6098378" y="5"/>
            <a:ext cx="3045625" cy="2030570"/>
            <a:chOff x="6098378" y="5"/>
            <a:chExt cx="3045625" cy="2030570"/>
          </a:xfrm>
        </p:grpSpPr>
        <p:sp>
          <p:nvSpPr>
            <p:cNvPr id="71" name="Google Shape;71;p11"/>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1"/>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1"/>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1"/>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1"/>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 name="Google Shape;76;p11"/>
          <p:cNvSpPr txBox="1"/>
          <p:nvPr>
            <p:ph hasCustomPrompt="1" type="title"/>
          </p:nvPr>
        </p:nvSpPr>
        <p:spPr>
          <a:xfrm>
            <a:off x="311700" y="1256050"/>
            <a:ext cx="8520600" cy="20307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lt1"/>
              </a:buClr>
              <a:buSzPts val="12000"/>
              <a:buNone/>
              <a:defRPr sz="12000">
                <a:solidFill>
                  <a:schemeClr val="lt1"/>
                </a:solidFill>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77" name="Google Shape;77;p11"/>
          <p:cNvSpPr txBox="1"/>
          <p:nvPr>
            <p:ph idx="1" type="body"/>
          </p:nvPr>
        </p:nvSpPr>
        <p:spPr>
          <a:xfrm>
            <a:off x="311700" y="3369225"/>
            <a:ext cx="8520600" cy="12819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Clr>
                <a:schemeClr val="lt1"/>
              </a:buClr>
              <a:buSzPts val="1800"/>
              <a:buChar char="●"/>
              <a:defRPr>
                <a:solidFill>
                  <a:schemeClr val="lt1"/>
                </a:solidFill>
              </a:defRPr>
            </a:lvl1pPr>
            <a:lvl2pPr indent="-317500" lvl="1" marL="914400" algn="ctr">
              <a:spcBef>
                <a:spcPts val="0"/>
              </a:spcBef>
              <a:spcAft>
                <a:spcPts val="0"/>
              </a:spcAft>
              <a:buClr>
                <a:schemeClr val="lt1"/>
              </a:buClr>
              <a:buSzPts val="1400"/>
              <a:buChar char="○"/>
              <a:defRPr>
                <a:solidFill>
                  <a:schemeClr val="lt1"/>
                </a:solidFill>
              </a:defRPr>
            </a:lvl2pPr>
            <a:lvl3pPr indent="-317500" lvl="2" marL="1371600" algn="ctr">
              <a:spcBef>
                <a:spcPts val="0"/>
              </a:spcBef>
              <a:spcAft>
                <a:spcPts val="0"/>
              </a:spcAft>
              <a:buClr>
                <a:schemeClr val="lt1"/>
              </a:buClr>
              <a:buSzPts val="1400"/>
              <a:buChar char="■"/>
              <a:defRPr>
                <a:solidFill>
                  <a:schemeClr val="lt1"/>
                </a:solidFill>
              </a:defRPr>
            </a:lvl3pPr>
            <a:lvl4pPr indent="-317500" lvl="3" marL="1828800" algn="ctr">
              <a:spcBef>
                <a:spcPts val="0"/>
              </a:spcBef>
              <a:spcAft>
                <a:spcPts val="0"/>
              </a:spcAft>
              <a:buClr>
                <a:schemeClr val="lt1"/>
              </a:buClr>
              <a:buSzPts val="1400"/>
              <a:buChar char="●"/>
              <a:defRPr>
                <a:solidFill>
                  <a:schemeClr val="lt1"/>
                </a:solidFill>
              </a:defRPr>
            </a:lvl4pPr>
            <a:lvl5pPr indent="-317500" lvl="4" marL="2286000" algn="ctr">
              <a:spcBef>
                <a:spcPts val="0"/>
              </a:spcBef>
              <a:spcAft>
                <a:spcPts val="0"/>
              </a:spcAft>
              <a:buClr>
                <a:schemeClr val="lt1"/>
              </a:buClr>
              <a:buSzPts val="1400"/>
              <a:buChar char="○"/>
              <a:defRPr>
                <a:solidFill>
                  <a:schemeClr val="lt1"/>
                </a:solidFill>
              </a:defRPr>
            </a:lvl5pPr>
            <a:lvl6pPr indent="-317500" lvl="5" marL="2743200" algn="ctr">
              <a:spcBef>
                <a:spcPts val="0"/>
              </a:spcBef>
              <a:spcAft>
                <a:spcPts val="0"/>
              </a:spcAft>
              <a:buClr>
                <a:schemeClr val="lt1"/>
              </a:buClr>
              <a:buSzPts val="1400"/>
              <a:buChar char="■"/>
              <a:defRPr>
                <a:solidFill>
                  <a:schemeClr val="lt1"/>
                </a:solidFill>
              </a:defRPr>
            </a:lvl6pPr>
            <a:lvl7pPr indent="-317500" lvl="6" marL="3200400" algn="ctr">
              <a:spcBef>
                <a:spcPts val="0"/>
              </a:spcBef>
              <a:spcAft>
                <a:spcPts val="0"/>
              </a:spcAft>
              <a:buClr>
                <a:schemeClr val="lt1"/>
              </a:buClr>
              <a:buSzPts val="1400"/>
              <a:buChar char="●"/>
              <a:defRPr>
                <a:solidFill>
                  <a:schemeClr val="lt1"/>
                </a:solidFill>
              </a:defRPr>
            </a:lvl7pPr>
            <a:lvl8pPr indent="-317500" lvl="7" marL="3657600" algn="ctr">
              <a:spcBef>
                <a:spcPts val="0"/>
              </a:spcBef>
              <a:spcAft>
                <a:spcPts val="0"/>
              </a:spcAft>
              <a:buClr>
                <a:schemeClr val="lt1"/>
              </a:buClr>
              <a:buSzPts val="1400"/>
              <a:buChar char="○"/>
              <a:defRPr>
                <a:solidFill>
                  <a:schemeClr val="lt1"/>
                </a:solidFill>
              </a:defRPr>
            </a:lvl8pPr>
            <a:lvl9pPr indent="-317500" lvl="8" marL="4114800" algn="ctr">
              <a:spcBef>
                <a:spcPts val="0"/>
              </a:spcBef>
              <a:spcAft>
                <a:spcPts val="0"/>
              </a:spcAft>
              <a:buClr>
                <a:schemeClr val="lt1"/>
              </a:buClr>
              <a:buSzPts val="1400"/>
              <a:buChar char="■"/>
              <a:defRPr>
                <a:solidFill>
                  <a:schemeClr val="lt1"/>
                </a:solidFill>
              </a:defRPr>
            </a:lvl9pPr>
          </a:lstStyle>
          <a:p/>
        </p:txBody>
      </p:sp>
      <p:sp>
        <p:nvSpPr>
          <p:cNvPr id="78" name="Google Shape;78;p11"/>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9" name="Shape 79"/>
        <p:cNvGrpSpPr/>
        <p:nvPr/>
      </p:nvGrpSpPr>
      <p:grpSpPr>
        <a:xfrm>
          <a:off x="0" y="0"/>
          <a:ext cx="0" cy="0"/>
          <a:chOff x="0" y="0"/>
          <a:chExt cx="0" cy="0"/>
        </a:xfrm>
      </p:grpSpPr>
      <p:sp>
        <p:nvSpPr>
          <p:cNvPr id="80" name="Google Shape;80;p12"/>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9" name="Shape 19"/>
        <p:cNvGrpSpPr/>
        <p:nvPr/>
      </p:nvGrpSpPr>
      <p:grpSpPr>
        <a:xfrm>
          <a:off x="0" y="0"/>
          <a:ext cx="0" cy="0"/>
          <a:chOff x="0" y="0"/>
          <a:chExt cx="0" cy="0"/>
        </a:xfrm>
      </p:grpSpPr>
      <p:grpSp>
        <p:nvGrpSpPr>
          <p:cNvPr id="20" name="Google Shape;20;p3"/>
          <p:cNvGrpSpPr/>
          <p:nvPr/>
        </p:nvGrpSpPr>
        <p:grpSpPr>
          <a:xfrm>
            <a:off x="6098378" y="5"/>
            <a:ext cx="3045625" cy="2030570"/>
            <a:chOff x="6098378" y="5"/>
            <a:chExt cx="3045625" cy="2030570"/>
          </a:xfrm>
        </p:grpSpPr>
        <p:sp>
          <p:nvSpPr>
            <p:cNvPr id="21" name="Google Shape;21;p3"/>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 name="Google Shape;26;p3"/>
          <p:cNvSpPr txBox="1"/>
          <p:nvPr>
            <p:ph type="title"/>
          </p:nvPr>
        </p:nvSpPr>
        <p:spPr>
          <a:xfrm>
            <a:off x="598100" y="2152347"/>
            <a:ext cx="8222100" cy="838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p:txBody>
      </p:sp>
      <p:sp>
        <p:nvSpPr>
          <p:cNvPr id="27" name="Google Shape;27;p3"/>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8" name="Shape 28"/>
        <p:cNvGrpSpPr/>
        <p:nvPr/>
      </p:nvGrpSpPr>
      <p:grpSpPr>
        <a:xfrm>
          <a:off x="0" y="0"/>
          <a:ext cx="0" cy="0"/>
          <a:chOff x="0" y="0"/>
          <a:chExt cx="0" cy="0"/>
        </a:xfrm>
      </p:grpSpPr>
      <p:grpSp>
        <p:nvGrpSpPr>
          <p:cNvPr id="29" name="Google Shape;29;p4"/>
          <p:cNvGrpSpPr/>
          <p:nvPr/>
        </p:nvGrpSpPr>
        <p:grpSpPr>
          <a:xfrm>
            <a:off x="0" y="3903669"/>
            <a:ext cx="9144000" cy="1239925"/>
            <a:chOff x="0" y="3903669"/>
            <a:chExt cx="9144000" cy="1239925"/>
          </a:xfrm>
        </p:grpSpPr>
        <p:sp>
          <p:nvSpPr>
            <p:cNvPr id="30" name="Google Shape;30;p4"/>
            <p:cNvSpPr/>
            <p:nvPr/>
          </p:nvSpPr>
          <p:spPr>
            <a:xfrm>
              <a:off x="8154895" y="3903669"/>
              <a:ext cx="989100" cy="9879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4"/>
            <p:cNvSpPr/>
            <p:nvPr/>
          </p:nvSpPr>
          <p:spPr>
            <a:xfrm flipH="1">
              <a:off x="6181163" y="3903669"/>
              <a:ext cx="989100" cy="9879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4"/>
            <p:cNvSpPr/>
            <p:nvPr/>
          </p:nvSpPr>
          <p:spPr>
            <a:xfrm>
              <a:off x="7170274" y="3903669"/>
              <a:ext cx="989100" cy="987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4"/>
            <p:cNvSpPr/>
            <p:nvPr/>
          </p:nvSpPr>
          <p:spPr>
            <a:xfrm rot="10800000">
              <a:off x="8154757" y="3903682"/>
              <a:ext cx="989100" cy="9879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4"/>
            <p:cNvSpPr/>
            <p:nvPr/>
          </p:nvSpPr>
          <p:spPr>
            <a:xfrm>
              <a:off x="0" y="4891594"/>
              <a:ext cx="9144000" cy="252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 name="Google Shape;35;p4"/>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6" name="Google Shape;36;p4"/>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37" name="Google Shape;37;p4"/>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8" name="Shape 38"/>
        <p:cNvGrpSpPr/>
        <p:nvPr/>
      </p:nvGrpSpPr>
      <p:grpSpPr>
        <a:xfrm>
          <a:off x="0" y="0"/>
          <a:ext cx="0" cy="0"/>
          <a:chOff x="0" y="0"/>
          <a:chExt cx="0" cy="0"/>
        </a:xfrm>
      </p:grpSpPr>
      <p:sp>
        <p:nvSpPr>
          <p:cNvPr id="39" name="Google Shape;39;p5"/>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40" name="Google Shape;40;p5"/>
          <p:cNvSpPr txBox="1"/>
          <p:nvPr>
            <p:ph idx="1" type="body"/>
          </p:nvPr>
        </p:nvSpPr>
        <p:spPr>
          <a:xfrm>
            <a:off x="311700" y="1229975"/>
            <a:ext cx="3999900" cy="33390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1" name="Google Shape;41;p5"/>
          <p:cNvSpPr txBox="1"/>
          <p:nvPr>
            <p:ph idx="2" type="body"/>
          </p:nvPr>
        </p:nvSpPr>
        <p:spPr>
          <a:xfrm>
            <a:off x="4832400" y="1229975"/>
            <a:ext cx="3999900" cy="33390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2" name="Google Shape;42;p5"/>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 name="Shape 43"/>
        <p:cNvGrpSpPr/>
        <p:nvPr/>
      </p:nvGrpSpPr>
      <p:grpSpPr>
        <a:xfrm>
          <a:off x="0" y="0"/>
          <a:ext cx="0" cy="0"/>
          <a:chOff x="0" y="0"/>
          <a:chExt cx="0" cy="0"/>
        </a:xfrm>
      </p:grpSpPr>
      <p:sp>
        <p:nvSpPr>
          <p:cNvPr id="44" name="Google Shape;44;p6"/>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45" name="Google Shape;45;p6"/>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6" name="Shape 46"/>
        <p:cNvGrpSpPr/>
        <p:nvPr/>
      </p:nvGrpSpPr>
      <p:grpSpPr>
        <a:xfrm>
          <a:off x="0" y="0"/>
          <a:ext cx="0" cy="0"/>
          <a:chOff x="0" y="0"/>
          <a:chExt cx="0" cy="0"/>
        </a:xfrm>
      </p:grpSpPr>
      <p:sp>
        <p:nvSpPr>
          <p:cNvPr id="47" name="Google Shape;47;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8" name="Google Shape;48;p7"/>
          <p:cNvSpPr txBox="1"/>
          <p:nvPr>
            <p:ph idx="1" type="body"/>
          </p:nvPr>
        </p:nvSpPr>
        <p:spPr>
          <a:xfrm>
            <a:off x="311700" y="1465804"/>
            <a:ext cx="2808000" cy="31032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9" name="Google Shape;49;p7"/>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4"/>
        </a:solidFill>
      </p:bgPr>
    </p:bg>
    <p:spTree>
      <p:nvGrpSpPr>
        <p:cNvPr id="50" name="Shape 50"/>
        <p:cNvGrpSpPr/>
        <p:nvPr/>
      </p:nvGrpSpPr>
      <p:grpSpPr>
        <a:xfrm>
          <a:off x="0" y="0"/>
          <a:ext cx="0" cy="0"/>
          <a:chOff x="0" y="0"/>
          <a:chExt cx="0" cy="0"/>
        </a:xfrm>
      </p:grpSpPr>
      <p:grpSp>
        <p:nvGrpSpPr>
          <p:cNvPr id="51" name="Google Shape;51;p8"/>
          <p:cNvGrpSpPr/>
          <p:nvPr/>
        </p:nvGrpSpPr>
        <p:grpSpPr>
          <a:xfrm>
            <a:off x="6098378" y="5"/>
            <a:ext cx="3045625" cy="2030570"/>
            <a:chOff x="6098378" y="5"/>
            <a:chExt cx="3045625" cy="2030570"/>
          </a:xfrm>
        </p:grpSpPr>
        <p:sp>
          <p:nvSpPr>
            <p:cNvPr id="52" name="Google Shape;52;p8"/>
            <p:cNvSpPr/>
            <p:nvPr/>
          </p:nvSpPr>
          <p:spPr>
            <a:xfrm>
              <a:off x="8128803" y="16"/>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8"/>
            <p:cNvSpPr/>
            <p:nvPr/>
          </p:nvSpPr>
          <p:spPr>
            <a:xfrm flipH="1">
              <a:off x="7113463" y="5"/>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8"/>
            <p:cNvSpPr/>
            <p:nvPr/>
          </p:nvSpPr>
          <p:spPr>
            <a:xfrm flipH="1" rot="10800000">
              <a:off x="7113588" y="107"/>
              <a:ext cx="1015200" cy="10152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8"/>
            <p:cNvSpPr/>
            <p:nvPr/>
          </p:nvSpPr>
          <p:spPr>
            <a:xfrm rot="10800000">
              <a:off x="6098378" y="97"/>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8"/>
            <p:cNvSpPr/>
            <p:nvPr/>
          </p:nvSpPr>
          <p:spPr>
            <a:xfrm rot="10800000">
              <a:off x="8128789" y="1015375"/>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 name="Google Shape;57;p8"/>
          <p:cNvSpPr txBox="1"/>
          <p:nvPr>
            <p:ph type="title"/>
          </p:nvPr>
        </p:nvSpPr>
        <p:spPr>
          <a:xfrm>
            <a:off x="490250" y="526350"/>
            <a:ext cx="56187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58" name="Google Shape;58;p8"/>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9" name="Shape 59"/>
        <p:cNvGrpSpPr/>
        <p:nvPr/>
      </p:nvGrpSpPr>
      <p:grpSpPr>
        <a:xfrm>
          <a:off x="0" y="0"/>
          <a:ext cx="0" cy="0"/>
          <a:chOff x="0" y="0"/>
          <a:chExt cx="0" cy="0"/>
        </a:xfrm>
      </p:grpSpPr>
      <p:sp>
        <p:nvSpPr>
          <p:cNvPr id="60" name="Google Shape;60;p9"/>
          <p:cNvSpPr/>
          <p:nvPr/>
        </p:nvSpPr>
        <p:spPr>
          <a:xfrm>
            <a:off x="4572000" y="-1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1" name="Google Shape;61;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62" name="Google Shape;62;p9"/>
          <p:cNvSpPr txBox="1"/>
          <p:nvPr>
            <p:ph type="title"/>
          </p:nvPr>
        </p:nvSpPr>
        <p:spPr>
          <a:xfrm>
            <a:off x="265500" y="1151100"/>
            <a:ext cx="4045200" cy="15645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63" name="Google Shape;63;p9"/>
          <p:cNvSpPr txBox="1"/>
          <p:nvPr>
            <p:ph idx="1" type="subTitle"/>
          </p:nvPr>
        </p:nvSpPr>
        <p:spPr>
          <a:xfrm>
            <a:off x="265500" y="2769001"/>
            <a:ext cx="4045200" cy="12693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64" name="Google Shape;64;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65" name="Google Shape;65;p9"/>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6" name="Shape 66"/>
        <p:cNvGrpSpPr/>
        <p:nvPr/>
      </p:nvGrpSpPr>
      <p:grpSpPr>
        <a:xfrm>
          <a:off x="0" y="0"/>
          <a:ext cx="0" cy="0"/>
          <a:chOff x="0" y="0"/>
          <a:chExt cx="0" cy="0"/>
        </a:xfrm>
      </p:grpSpPr>
      <p:sp>
        <p:nvSpPr>
          <p:cNvPr id="67" name="Google Shape;67;p10"/>
          <p:cNvSpPr txBox="1"/>
          <p:nvPr>
            <p:ph idx="1" type="body"/>
          </p:nvPr>
        </p:nvSpPr>
        <p:spPr>
          <a:xfrm>
            <a:off x="319500" y="423057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68" name="Google Shape;68;p10"/>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1pPr>
            <a:lvl2pPr lvl="1">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p:txBody>
      </p:sp>
      <p:sp>
        <p:nvSpPr>
          <p:cNvPr id="7" name="Google Shape;7;p1"/>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indent="-317500" lvl="1" marL="9144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2pPr>
            <a:lvl3pPr indent="-317500" lvl="2" marL="13716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3pPr>
            <a:lvl4pPr indent="-317500" lvl="3" marL="18288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4pPr>
            <a:lvl5pPr indent="-317500" lvl="4" marL="22860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5pPr>
            <a:lvl6pPr indent="-317500" lvl="5" marL="27432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6pPr>
            <a:lvl7pPr indent="-317500" lvl="6" marL="32004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7pPr>
            <a:lvl8pPr indent="-317500" lvl="7" marL="36576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8pPr>
            <a:lvl9pPr indent="-317500" lvl="8" marL="41148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9pPr>
          </a:lstStyle>
          <a:p/>
        </p:txBody>
      </p:sp>
      <p:sp>
        <p:nvSpPr>
          <p:cNvPr id="8" name="Google Shape;8;p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1"/>
                </a:solidFill>
                <a:latin typeface="Roboto"/>
                <a:ea typeface="Roboto"/>
                <a:cs typeface="Roboto"/>
                <a:sym typeface="Roboto"/>
              </a:defRPr>
            </a:lvl1pPr>
            <a:lvl2pPr lvl="1" algn="r">
              <a:buNone/>
              <a:defRPr sz="1000">
                <a:solidFill>
                  <a:schemeClr val="lt1"/>
                </a:solidFill>
                <a:latin typeface="Roboto"/>
                <a:ea typeface="Roboto"/>
                <a:cs typeface="Roboto"/>
                <a:sym typeface="Roboto"/>
              </a:defRPr>
            </a:lvl2pPr>
            <a:lvl3pPr lvl="2" algn="r">
              <a:buNone/>
              <a:defRPr sz="1000">
                <a:solidFill>
                  <a:schemeClr val="lt1"/>
                </a:solidFill>
                <a:latin typeface="Roboto"/>
                <a:ea typeface="Roboto"/>
                <a:cs typeface="Roboto"/>
                <a:sym typeface="Roboto"/>
              </a:defRPr>
            </a:lvl3pPr>
            <a:lvl4pPr lvl="3" algn="r">
              <a:buNone/>
              <a:defRPr sz="1000">
                <a:solidFill>
                  <a:schemeClr val="lt1"/>
                </a:solidFill>
                <a:latin typeface="Roboto"/>
                <a:ea typeface="Roboto"/>
                <a:cs typeface="Roboto"/>
                <a:sym typeface="Roboto"/>
              </a:defRPr>
            </a:lvl4pPr>
            <a:lvl5pPr lvl="4" algn="r">
              <a:buNone/>
              <a:defRPr sz="1000">
                <a:solidFill>
                  <a:schemeClr val="lt1"/>
                </a:solidFill>
                <a:latin typeface="Roboto"/>
                <a:ea typeface="Roboto"/>
                <a:cs typeface="Roboto"/>
                <a:sym typeface="Roboto"/>
              </a:defRPr>
            </a:lvl5pPr>
            <a:lvl6pPr lvl="5" algn="r">
              <a:buNone/>
              <a:defRPr sz="1000">
                <a:solidFill>
                  <a:schemeClr val="lt1"/>
                </a:solidFill>
                <a:latin typeface="Roboto"/>
                <a:ea typeface="Roboto"/>
                <a:cs typeface="Roboto"/>
                <a:sym typeface="Roboto"/>
              </a:defRPr>
            </a:lvl6pPr>
            <a:lvl7pPr lvl="6" algn="r">
              <a:buNone/>
              <a:defRPr sz="1000">
                <a:solidFill>
                  <a:schemeClr val="lt1"/>
                </a:solidFill>
                <a:latin typeface="Roboto"/>
                <a:ea typeface="Roboto"/>
                <a:cs typeface="Roboto"/>
                <a:sym typeface="Roboto"/>
              </a:defRPr>
            </a:lvl7pPr>
            <a:lvl8pPr lvl="7" algn="r">
              <a:buNone/>
              <a:defRPr sz="1000">
                <a:solidFill>
                  <a:schemeClr val="lt1"/>
                </a:solidFill>
                <a:latin typeface="Roboto"/>
                <a:ea typeface="Roboto"/>
                <a:cs typeface="Roboto"/>
                <a:sym typeface="Roboto"/>
              </a:defRPr>
            </a:lvl8pPr>
            <a:lvl9pPr lvl="8" algn="r">
              <a:buNone/>
              <a:defRPr sz="1000">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mc:Choice Requires="p14">
      <p:transition spd="med" p14:dur="600">
        <p:fade/>
      </p:transition>
    </mc:Choice>
    <mc:Fallback>
      <p:transition spd="med">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15.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13.png"/><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image" Target="../media/image3.png"/><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image" Target="../media/image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 Id="rId3" Type="http://schemas.openxmlformats.org/officeDocument/2006/relationships/image" Target="../media/image1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 Id="rId3" Type="http://schemas.openxmlformats.org/officeDocument/2006/relationships/image" Target="../media/image2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 Id="rId3" Type="http://schemas.openxmlformats.org/officeDocument/2006/relationships/image" Target="../media/image17.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 Id="rId3" Type="http://schemas.openxmlformats.org/officeDocument/2006/relationships/image" Target="../media/image18.png"/><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 Id="rId3" Type="http://schemas.openxmlformats.org/officeDocument/2006/relationships/image" Target="../media/image16.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 Id="rId3" Type="http://schemas.openxmlformats.org/officeDocument/2006/relationships/image" Target="../media/image20.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xml"/><Relationship Id="rId3" Type="http://schemas.openxmlformats.org/officeDocument/2006/relationships/image" Target="../media/image2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xml"/><Relationship Id="rId3" Type="http://schemas.openxmlformats.org/officeDocument/2006/relationships/image" Target="../media/image17.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7.xml"/><Relationship Id="rId3" Type="http://schemas.openxmlformats.org/officeDocument/2006/relationships/image" Target="../media/image2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image" Target="../media/image5.gif"/><Relationship Id="rId4" Type="http://schemas.openxmlformats.org/officeDocument/2006/relationships/image" Target="../media/image2.gif"/><Relationship Id="rId5" Type="http://schemas.openxmlformats.org/officeDocument/2006/relationships/hyperlink" Target="https://ieeexplore-ieee-org.libproxy.csun.edu/xpl/conhome/8801712/proceeding" TargetMode="External"/><Relationship Id="rId6" Type="http://schemas.openxmlformats.org/officeDocument/2006/relationships/hyperlink" Target="https://ieeexplore-ieee-org.libproxy.csun.edu/xpl/conhome/8801712/proceeding" TargetMode="External"/><Relationship Id="rId7" Type="http://schemas.openxmlformats.org/officeDocument/2006/relationships/hyperlink" Target="https://doi-org.libproxy.csun.edu/10.1109/ICMA.2019.8816404"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image" Target="../media/image12.gif"/><Relationship Id="rId4" Type="http://schemas.openxmlformats.org/officeDocument/2006/relationships/image" Target="../media/image4.gi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A3990"/>
        </a:solidFill>
      </p:bgPr>
    </p:bg>
    <p:spTree>
      <p:nvGrpSpPr>
        <p:cNvPr id="84" name="Shape 84"/>
        <p:cNvGrpSpPr/>
        <p:nvPr/>
      </p:nvGrpSpPr>
      <p:grpSpPr>
        <a:xfrm>
          <a:off x="0" y="0"/>
          <a:ext cx="0" cy="0"/>
          <a:chOff x="0" y="0"/>
          <a:chExt cx="0" cy="0"/>
        </a:xfrm>
      </p:grpSpPr>
      <p:sp>
        <p:nvSpPr>
          <p:cNvPr id="85" name="Google Shape;85;p13"/>
          <p:cNvSpPr txBox="1"/>
          <p:nvPr>
            <p:ph type="ctrTitle"/>
          </p:nvPr>
        </p:nvSpPr>
        <p:spPr>
          <a:xfrm>
            <a:off x="228600" y="1809750"/>
            <a:ext cx="8690400" cy="1579200"/>
          </a:xfrm>
          <a:prstGeom prst="rect">
            <a:avLst/>
          </a:prstGeom>
        </p:spPr>
        <p:txBody>
          <a:bodyPr anchorCtr="0" anchor="b" bIns="91425" lIns="91425" spcFirstLastPara="1" rIns="91425" wrap="square" tIns="91425">
            <a:normAutofit/>
          </a:bodyPr>
          <a:lstStyle/>
          <a:p>
            <a:pPr indent="0" lvl="0" marL="0" rtl="0" algn="l">
              <a:lnSpc>
                <a:spcPct val="150000"/>
              </a:lnSpc>
              <a:spcBef>
                <a:spcPts val="0"/>
              </a:spcBef>
              <a:spcAft>
                <a:spcPts val="0"/>
              </a:spcAft>
              <a:buNone/>
            </a:pPr>
            <a:r>
              <a:rPr b="1" lang="en" sz="3300">
                <a:latin typeface="Arial"/>
                <a:ea typeface="Arial"/>
                <a:cs typeface="Arial"/>
                <a:sym typeface="Arial"/>
              </a:rPr>
              <a:t>KRUSKAL’S MINIMUM </a:t>
            </a:r>
            <a:r>
              <a:rPr b="1" lang="en" sz="3300">
                <a:latin typeface="Arial"/>
                <a:ea typeface="Arial"/>
                <a:cs typeface="Arial"/>
                <a:sym typeface="Arial"/>
              </a:rPr>
              <a:t>S</a:t>
            </a:r>
            <a:r>
              <a:rPr b="1" lang="en" sz="3300">
                <a:latin typeface="Arial"/>
                <a:ea typeface="Arial"/>
                <a:cs typeface="Arial"/>
                <a:sym typeface="Arial"/>
              </a:rPr>
              <a:t>PANNING TREE ALGORITHM</a:t>
            </a:r>
            <a:endParaRPr b="1" sz="3300">
              <a:latin typeface="Arial"/>
              <a:ea typeface="Arial"/>
              <a:cs typeface="Arial"/>
              <a:sym typeface="Arial"/>
            </a:endParaRPr>
          </a:p>
        </p:txBody>
      </p:sp>
      <p:sp>
        <p:nvSpPr>
          <p:cNvPr id="86" name="Google Shape;86;p13"/>
          <p:cNvSpPr txBox="1"/>
          <p:nvPr>
            <p:ph idx="1" type="subTitle"/>
          </p:nvPr>
        </p:nvSpPr>
        <p:spPr>
          <a:xfrm>
            <a:off x="209725" y="3347750"/>
            <a:ext cx="7755600" cy="1579200"/>
          </a:xfrm>
          <a:prstGeom prst="rect">
            <a:avLst/>
          </a:prstGeom>
          <a:noFill/>
        </p:spPr>
        <p:txBody>
          <a:bodyPr anchorCtr="0" anchor="t" bIns="91425" lIns="91425" spcFirstLastPara="1" rIns="91425" wrap="square" tIns="91425">
            <a:normAutofit/>
          </a:bodyPr>
          <a:lstStyle/>
          <a:p>
            <a:pPr indent="0" lvl="0" marL="0" rtl="0" algn="l">
              <a:spcBef>
                <a:spcPts val="0"/>
              </a:spcBef>
              <a:spcAft>
                <a:spcPts val="0"/>
              </a:spcAft>
              <a:buNone/>
            </a:pPr>
            <a:r>
              <a:t/>
            </a:r>
            <a:endParaRPr b="1" sz="900">
              <a:solidFill>
                <a:srgbClr val="2D3B45"/>
              </a:solidFill>
              <a:highlight>
                <a:srgbClr val="FFFFFF"/>
              </a:highlight>
              <a:latin typeface="Arial"/>
              <a:ea typeface="Arial"/>
              <a:cs typeface="Arial"/>
              <a:sym typeface="Arial"/>
            </a:endParaRPr>
          </a:p>
          <a:p>
            <a:pPr indent="0" lvl="0" marL="0" rtl="0" algn="l">
              <a:spcBef>
                <a:spcPts val="0"/>
              </a:spcBef>
              <a:spcAft>
                <a:spcPts val="0"/>
              </a:spcAft>
              <a:buNone/>
            </a:pPr>
            <a:r>
              <a:rPr b="1" lang="en" sz="3200">
                <a:latin typeface="Arial"/>
                <a:ea typeface="Arial"/>
                <a:cs typeface="Arial"/>
                <a:sym typeface="Arial"/>
              </a:rPr>
              <a:t>Team 6</a:t>
            </a:r>
            <a:endParaRPr b="1" sz="3200">
              <a:latin typeface="Arial"/>
              <a:ea typeface="Arial"/>
              <a:cs typeface="Arial"/>
              <a:sym typeface="Arial"/>
            </a:endParaRPr>
          </a:p>
          <a:p>
            <a:pPr indent="0" lvl="0" marL="0" rtl="0" algn="l">
              <a:spcBef>
                <a:spcPts val="0"/>
              </a:spcBef>
              <a:spcAft>
                <a:spcPts val="0"/>
              </a:spcAft>
              <a:buNone/>
            </a:pPr>
            <a:r>
              <a:rPr b="1" lang="en" sz="2721">
                <a:latin typeface="Arial"/>
                <a:ea typeface="Arial"/>
                <a:cs typeface="Arial"/>
                <a:sym typeface="Arial"/>
              </a:rPr>
              <a:t>Mishek Sambahangphe &amp; Cesar Gonzalez</a:t>
            </a:r>
            <a:endParaRPr b="1" sz="2721">
              <a:latin typeface="Arial"/>
              <a:ea typeface="Arial"/>
              <a:cs typeface="Arial"/>
              <a:sym typeface="Arial"/>
            </a:endParaRPr>
          </a:p>
        </p:txBody>
      </p:sp>
      <p:pic>
        <p:nvPicPr>
          <p:cNvPr id="87" name="Google Shape;87;p13"/>
          <p:cNvPicPr preferRelativeResize="0"/>
          <p:nvPr/>
        </p:nvPicPr>
        <p:blipFill rotWithShape="1">
          <a:blip r:embed="rId3">
            <a:alphaModFix/>
          </a:blip>
          <a:srcRect b="0" l="20148" r="17589" t="15067"/>
          <a:stretch/>
        </p:blipFill>
        <p:spPr>
          <a:xfrm>
            <a:off x="228600" y="194100"/>
            <a:ext cx="1468175" cy="1502026"/>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A3990"/>
        </a:solidFill>
      </p:bgPr>
    </p:bg>
    <p:spTree>
      <p:nvGrpSpPr>
        <p:cNvPr id="174" name="Shape 174"/>
        <p:cNvGrpSpPr/>
        <p:nvPr/>
      </p:nvGrpSpPr>
      <p:grpSpPr>
        <a:xfrm>
          <a:off x="0" y="0"/>
          <a:ext cx="0" cy="0"/>
          <a:chOff x="0" y="0"/>
          <a:chExt cx="0" cy="0"/>
        </a:xfrm>
      </p:grpSpPr>
      <p:sp>
        <p:nvSpPr>
          <p:cNvPr id="175" name="Google Shape;175;p22"/>
          <p:cNvSpPr txBox="1"/>
          <p:nvPr>
            <p:ph idx="4294967295" type="body"/>
          </p:nvPr>
        </p:nvSpPr>
        <p:spPr>
          <a:xfrm>
            <a:off x="0" y="0"/>
            <a:ext cx="9144000" cy="5049900"/>
          </a:xfrm>
          <a:prstGeom prst="rect">
            <a:avLst/>
          </a:prstGeom>
        </p:spPr>
        <p:txBody>
          <a:bodyPr anchorCtr="0" anchor="t" bIns="91425" lIns="91425" spcFirstLastPara="1" rIns="91425" wrap="square" tIns="91425">
            <a:normAutofit/>
          </a:bodyPr>
          <a:lstStyle/>
          <a:p>
            <a:pPr indent="0" lvl="0" marL="457200" rtl="0" algn="l">
              <a:lnSpc>
                <a:spcPct val="150000"/>
              </a:lnSpc>
              <a:spcBef>
                <a:spcPts val="0"/>
              </a:spcBef>
              <a:spcAft>
                <a:spcPts val="0"/>
              </a:spcAft>
              <a:buNone/>
            </a:pPr>
            <a:r>
              <a:t/>
            </a:r>
            <a:endParaRPr sz="1200">
              <a:solidFill>
                <a:srgbClr val="51565E"/>
              </a:solidFill>
              <a:highlight>
                <a:srgbClr val="FFFFFF"/>
              </a:highlight>
              <a:latin typeface="Roboto"/>
              <a:ea typeface="Roboto"/>
              <a:cs typeface="Roboto"/>
              <a:sym typeface="Roboto"/>
            </a:endParaRPr>
          </a:p>
          <a:p>
            <a:pPr indent="0" lvl="0" marL="457200" rtl="0" algn="l">
              <a:lnSpc>
                <a:spcPct val="150000"/>
              </a:lnSpc>
              <a:spcBef>
                <a:spcPts val="2000"/>
              </a:spcBef>
              <a:spcAft>
                <a:spcPts val="0"/>
              </a:spcAft>
              <a:buNone/>
            </a:pPr>
            <a:r>
              <a:rPr b="1" lang="en" sz="2500">
                <a:solidFill>
                  <a:schemeClr val="lt1"/>
                </a:solidFill>
                <a:latin typeface="Roboto"/>
                <a:ea typeface="Roboto"/>
                <a:cs typeface="Roboto"/>
                <a:sym typeface="Roboto"/>
              </a:rPr>
              <a:t>How to create a minimum </a:t>
            </a:r>
            <a:r>
              <a:rPr b="1" lang="en" sz="2500">
                <a:solidFill>
                  <a:schemeClr val="lt1"/>
                </a:solidFill>
                <a:latin typeface="Roboto"/>
                <a:ea typeface="Roboto"/>
                <a:cs typeface="Roboto"/>
                <a:sym typeface="Roboto"/>
              </a:rPr>
              <a:t>spanning</a:t>
            </a:r>
            <a:r>
              <a:rPr b="1" lang="en" sz="2500">
                <a:solidFill>
                  <a:schemeClr val="lt1"/>
                </a:solidFill>
                <a:latin typeface="Roboto"/>
                <a:ea typeface="Roboto"/>
                <a:cs typeface="Roboto"/>
                <a:sym typeface="Roboto"/>
              </a:rPr>
              <a:t> tree  MST</a:t>
            </a:r>
            <a:endParaRPr b="1" sz="2500">
              <a:solidFill>
                <a:schemeClr val="lt1"/>
              </a:solidFill>
              <a:latin typeface="Roboto"/>
              <a:ea typeface="Roboto"/>
              <a:cs typeface="Roboto"/>
              <a:sym typeface="Roboto"/>
            </a:endParaRPr>
          </a:p>
          <a:p>
            <a:pPr indent="-330200" lvl="0" marL="647700" rtl="0" algn="l">
              <a:lnSpc>
                <a:spcPct val="200000"/>
              </a:lnSpc>
              <a:spcBef>
                <a:spcPts val="2000"/>
              </a:spcBef>
              <a:spcAft>
                <a:spcPts val="0"/>
              </a:spcAft>
              <a:buClr>
                <a:schemeClr val="lt1"/>
              </a:buClr>
              <a:buSzPts val="1600"/>
              <a:buFont typeface="Roboto"/>
              <a:buChar char="●"/>
            </a:pPr>
            <a:r>
              <a:rPr b="1" lang="en" sz="1600">
                <a:solidFill>
                  <a:schemeClr val="lt1"/>
                </a:solidFill>
                <a:latin typeface="Roboto"/>
                <a:ea typeface="Roboto"/>
                <a:cs typeface="Roboto"/>
                <a:sym typeface="Roboto"/>
              </a:rPr>
              <a:t>Step 1: Sort all edges in increasing order of their edge weights.</a:t>
            </a:r>
            <a:endParaRPr b="1" sz="1600">
              <a:solidFill>
                <a:schemeClr val="lt1"/>
              </a:solidFill>
              <a:latin typeface="Roboto"/>
              <a:ea typeface="Roboto"/>
              <a:cs typeface="Roboto"/>
              <a:sym typeface="Roboto"/>
            </a:endParaRPr>
          </a:p>
          <a:p>
            <a:pPr indent="-330200" lvl="0" marL="647700" rtl="0" algn="l">
              <a:lnSpc>
                <a:spcPct val="200000"/>
              </a:lnSpc>
              <a:spcBef>
                <a:spcPts val="0"/>
              </a:spcBef>
              <a:spcAft>
                <a:spcPts val="0"/>
              </a:spcAft>
              <a:buClr>
                <a:schemeClr val="lt1"/>
              </a:buClr>
              <a:buSzPts val="1600"/>
              <a:buFont typeface="Roboto"/>
              <a:buChar char="●"/>
            </a:pPr>
            <a:r>
              <a:rPr b="1" lang="en" sz="1600">
                <a:solidFill>
                  <a:schemeClr val="lt1"/>
                </a:solidFill>
                <a:latin typeface="Roboto"/>
                <a:ea typeface="Roboto"/>
                <a:cs typeface="Roboto"/>
                <a:sym typeface="Roboto"/>
              </a:rPr>
              <a:t>Step 2: Pick the smallest edge. Can have multiple edges with the same weight</a:t>
            </a:r>
            <a:endParaRPr b="1" sz="1600">
              <a:solidFill>
                <a:schemeClr val="lt1"/>
              </a:solidFill>
              <a:latin typeface="Roboto"/>
              <a:ea typeface="Roboto"/>
              <a:cs typeface="Roboto"/>
              <a:sym typeface="Roboto"/>
            </a:endParaRPr>
          </a:p>
          <a:p>
            <a:pPr indent="-330200" lvl="0" marL="647700" rtl="0" algn="l">
              <a:lnSpc>
                <a:spcPct val="200000"/>
              </a:lnSpc>
              <a:spcBef>
                <a:spcPts val="0"/>
              </a:spcBef>
              <a:spcAft>
                <a:spcPts val="0"/>
              </a:spcAft>
              <a:buClr>
                <a:schemeClr val="lt1"/>
              </a:buClr>
              <a:buSzPts val="1600"/>
              <a:buFont typeface="Roboto"/>
              <a:buChar char="●"/>
            </a:pPr>
            <a:r>
              <a:rPr b="1" lang="en" sz="1600">
                <a:solidFill>
                  <a:schemeClr val="lt1"/>
                </a:solidFill>
                <a:latin typeface="Roboto"/>
                <a:ea typeface="Roboto"/>
                <a:cs typeface="Roboto"/>
                <a:sym typeface="Roboto"/>
              </a:rPr>
              <a:t>Step 3: Check if the new edge creates a cycle or loop in a spanning tree.</a:t>
            </a:r>
            <a:endParaRPr b="1" sz="1600">
              <a:solidFill>
                <a:schemeClr val="lt1"/>
              </a:solidFill>
              <a:latin typeface="Roboto"/>
              <a:ea typeface="Roboto"/>
              <a:cs typeface="Roboto"/>
              <a:sym typeface="Roboto"/>
            </a:endParaRPr>
          </a:p>
          <a:p>
            <a:pPr indent="-330200" lvl="0" marL="647700" rtl="0" algn="l">
              <a:lnSpc>
                <a:spcPct val="200000"/>
              </a:lnSpc>
              <a:spcBef>
                <a:spcPts val="0"/>
              </a:spcBef>
              <a:spcAft>
                <a:spcPts val="0"/>
              </a:spcAft>
              <a:buClr>
                <a:schemeClr val="lt1"/>
              </a:buClr>
              <a:buSzPts val="1600"/>
              <a:buFont typeface="Roboto"/>
              <a:buChar char="●"/>
            </a:pPr>
            <a:r>
              <a:rPr b="1" lang="en" sz="1600">
                <a:solidFill>
                  <a:schemeClr val="lt1"/>
                </a:solidFill>
                <a:latin typeface="Roboto"/>
                <a:ea typeface="Roboto"/>
                <a:cs typeface="Roboto"/>
                <a:sym typeface="Roboto"/>
              </a:rPr>
              <a:t>Step 4: If it doesn’t form the cycle, then include that edge in MST. Otherwise, discard it.</a:t>
            </a:r>
            <a:endParaRPr b="1" sz="1600">
              <a:solidFill>
                <a:schemeClr val="lt1"/>
              </a:solidFill>
              <a:latin typeface="Roboto"/>
              <a:ea typeface="Roboto"/>
              <a:cs typeface="Roboto"/>
              <a:sym typeface="Roboto"/>
            </a:endParaRPr>
          </a:p>
          <a:p>
            <a:pPr indent="-330200" lvl="0" marL="647700" rtl="0" algn="l">
              <a:lnSpc>
                <a:spcPct val="200000"/>
              </a:lnSpc>
              <a:spcBef>
                <a:spcPts val="0"/>
              </a:spcBef>
              <a:spcAft>
                <a:spcPts val="0"/>
              </a:spcAft>
              <a:buClr>
                <a:schemeClr val="lt1"/>
              </a:buClr>
              <a:buSzPts val="1600"/>
              <a:buFont typeface="Roboto"/>
              <a:buChar char="●"/>
            </a:pPr>
            <a:r>
              <a:rPr b="1" lang="en" sz="1600">
                <a:solidFill>
                  <a:schemeClr val="lt1"/>
                </a:solidFill>
                <a:latin typeface="Roboto"/>
                <a:ea typeface="Roboto"/>
                <a:cs typeface="Roboto"/>
                <a:sym typeface="Roboto"/>
              </a:rPr>
              <a:t>Step 5: Repeat from step 2 until it includes all edges </a:t>
            </a:r>
            <a:r>
              <a:rPr b="1" lang="en" sz="1600">
                <a:solidFill>
                  <a:schemeClr val="lt1"/>
                </a:solidFill>
                <a:latin typeface="Roboto"/>
                <a:ea typeface="Roboto"/>
                <a:cs typeface="Roboto"/>
                <a:sym typeface="Roboto"/>
              </a:rPr>
              <a:t>which</a:t>
            </a:r>
            <a:r>
              <a:rPr b="1" lang="en" sz="1600">
                <a:solidFill>
                  <a:schemeClr val="lt1"/>
                </a:solidFill>
                <a:latin typeface="Roboto"/>
                <a:ea typeface="Roboto"/>
                <a:cs typeface="Roboto"/>
                <a:sym typeface="Roboto"/>
              </a:rPr>
              <a:t> are all vertices minus one.          | Vertices | — 1 =  # edges   in  MST.</a:t>
            </a:r>
            <a:endParaRPr b="1" sz="1600">
              <a:solidFill>
                <a:schemeClr val="lt1"/>
              </a:solidFill>
              <a:latin typeface="Roboto"/>
              <a:ea typeface="Roboto"/>
              <a:cs typeface="Roboto"/>
              <a:sym typeface="Roboto"/>
            </a:endParaRPr>
          </a:p>
          <a:p>
            <a:pPr indent="0" lvl="0" marL="0" rtl="0" algn="l">
              <a:spcBef>
                <a:spcPts val="2000"/>
              </a:spcBef>
              <a:spcAft>
                <a:spcPts val="1200"/>
              </a:spcAft>
              <a:buNone/>
            </a:pPr>
            <a:r>
              <a:t/>
            </a:r>
            <a:endParaRPr/>
          </a:p>
        </p:txBody>
      </p:sp>
      <p:sp>
        <p:nvSpPr>
          <p:cNvPr id="176" name="Google Shape;176;p22"/>
          <p:cNvSpPr txBox="1"/>
          <p:nvPr/>
        </p:nvSpPr>
        <p:spPr>
          <a:xfrm>
            <a:off x="178075" y="4599400"/>
            <a:ext cx="7566600" cy="369300"/>
          </a:xfrm>
          <a:prstGeom prst="rect">
            <a:avLst/>
          </a:prstGeom>
          <a:noFill/>
          <a:ln>
            <a:noFill/>
          </a:ln>
        </p:spPr>
        <p:txBody>
          <a:bodyPr anchorCtr="0" anchor="t" bIns="91425" lIns="91425" spcFirstLastPara="1" rIns="91425" wrap="square" tIns="91425">
            <a:spAutoFit/>
          </a:bodyPr>
          <a:lstStyle/>
          <a:p>
            <a:pPr indent="0" lvl="0" marL="0" rtl="0" algn="l">
              <a:lnSpc>
                <a:spcPct val="80000"/>
              </a:lnSpc>
              <a:spcBef>
                <a:spcPts val="0"/>
              </a:spcBef>
              <a:spcAft>
                <a:spcPts val="0"/>
              </a:spcAft>
              <a:buNone/>
            </a:pPr>
            <a:r>
              <a:rPr lang="en" sz="1200">
                <a:solidFill>
                  <a:schemeClr val="lt1"/>
                </a:solidFill>
              </a:rPr>
              <a:t>Sources:[13]Google Scholar. https://link.springer.com/chapter/10.1007/978-981-10-8968-8_10.</a:t>
            </a:r>
            <a:endParaRPr b="1">
              <a:latin typeface="Nunito"/>
              <a:ea typeface="Nunito"/>
              <a:cs typeface="Nunito"/>
              <a:sym typeface="Nuni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A3990"/>
        </a:solidFill>
      </p:bgPr>
    </p:bg>
    <p:spTree>
      <p:nvGrpSpPr>
        <p:cNvPr id="180" name="Shape 180"/>
        <p:cNvGrpSpPr/>
        <p:nvPr/>
      </p:nvGrpSpPr>
      <p:grpSpPr>
        <a:xfrm>
          <a:off x="0" y="0"/>
          <a:ext cx="0" cy="0"/>
          <a:chOff x="0" y="0"/>
          <a:chExt cx="0" cy="0"/>
        </a:xfrm>
      </p:grpSpPr>
      <p:sp>
        <p:nvSpPr>
          <p:cNvPr id="181" name="Google Shape;181;p23"/>
          <p:cNvSpPr txBox="1"/>
          <p:nvPr>
            <p:ph idx="4294967295" type="body"/>
          </p:nvPr>
        </p:nvSpPr>
        <p:spPr>
          <a:xfrm>
            <a:off x="65550" y="0"/>
            <a:ext cx="9144000" cy="5143500"/>
          </a:xfrm>
          <a:prstGeom prst="rect">
            <a:avLst/>
          </a:prstGeom>
        </p:spPr>
        <p:txBody>
          <a:bodyPr anchorCtr="0" anchor="t" bIns="91425" lIns="91425" spcFirstLastPara="1" rIns="91425" wrap="square" tIns="91425">
            <a:normAutofit/>
          </a:bodyPr>
          <a:lstStyle/>
          <a:p>
            <a:pPr indent="0" lvl="0" marL="0" rtl="0" algn="l">
              <a:spcBef>
                <a:spcPts val="900"/>
              </a:spcBef>
              <a:spcAft>
                <a:spcPts val="0"/>
              </a:spcAft>
              <a:buClr>
                <a:schemeClr val="dk1"/>
              </a:buClr>
              <a:buSzPts val="1100"/>
              <a:buFont typeface="Arial"/>
              <a:buNone/>
            </a:pPr>
            <a:r>
              <a:t/>
            </a:r>
            <a:endParaRPr sz="1100">
              <a:solidFill>
                <a:schemeClr val="dk1"/>
              </a:solidFill>
            </a:endParaRPr>
          </a:p>
          <a:p>
            <a:pPr indent="0" lvl="0" marL="0" rtl="0" algn="l">
              <a:spcBef>
                <a:spcPts val="900"/>
              </a:spcBef>
              <a:spcAft>
                <a:spcPts val="1200"/>
              </a:spcAft>
              <a:buNone/>
            </a:pPr>
            <a:r>
              <a:t/>
            </a:r>
            <a:endParaRPr/>
          </a:p>
        </p:txBody>
      </p:sp>
      <p:pic>
        <p:nvPicPr>
          <p:cNvPr id="182" name="Google Shape;182;p23"/>
          <p:cNvPicPr preferRelativeResize="0"/>
          <p:nvPr/>
        </p:nvPicPr>
        <p:blipFill rotWithShape="1">
          <a:blip r:embed="rId3">
            <a:alphaModFix/>
          </a:blip>
          <a:srcRect b="15347" l="11623" r="14809" t="0"/>
          <a:stretch/>
        </p:blipFill>
        <p:spPr>
          <a:xfrm>
            <a:off x="294150" y="1005800"/>
            <a:ext cx="3246150" cy="2369900"/>
          </a:xfrm>
          <a:prstGeom prst="rect">
            <a:avLst/>
          </a:prstGeom>
          <a:noFill/>
          <a:ln>
            <a:noFill/>
          </a:ln>
        </p:spPr>
      </p:pic>
      <p:pic>
        <p:nvPicPr>
          <p:cNvPr id="183" name="Google Shape;183;p23"/>
          <p:cNvPicPr preferRelativeResize="0"/>
          <p:nvPr/>
        </p:nvPicPr>
        <p:blipFill>
          <a:blip r:embed="rId4">
            <a:alphaModFix/>
          </a:blip>
          <a:stretch>
            <a:fillRect/>
          </a:stretch>
        </p:blipFill>
        <p:spPr>
          <a:xfrm>
            <a:off x="5376825" y="1149125"/>
            <a:ext cx="3450100" cy="2071400"/>
          </a:xfrm>
          <a:prstGeom prst="rect">
            <a:avLst/>
          </a:prstGeom>
          <a:noFill/>
          <a:ln>
            <a:noFill/>
          </a:ln>
        </p:spPr>
      </p:pic>
      <p:sp>
        <p:nvSpPr>
          <p:cNvPr id="184" name="Google Shape;184;p23"/>
          <p:cNvSpPr txBox="1"/>
          <p:nvPr/>
        </p:nvSpPr>
        <p:spPr>
          <a:xfrm>
            <a:off x="3692700" y="843025"/>
            <a:ext cx="1391400" cy="277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lt1"/>
                </a:solidFill>
                <a:latin typeface="Nunito"/>
                <a:ea typeface="Nunito"/>
                <a:cs typeface="Nunito"/>
                <a:sym typeface="Nunito"/>
              </a:rPr>
              <a:t>Edges       Weight</a:t>
            </a:r>
            <a:endParaRPr sz="1200">
              <a:solidFill>
                <a:schemeClr val="lt1"/>
              </a:solidFill>
              <a:latin typeface="Nunito"/>
              <a:ea typeface="Nunito"/>
              <a:cs typeface="Nunito"/>
              <a:sym typeface="Nunito"/>
            </a:endParaRPr>
          </a:p>
          <a:p>
            <a:pPr indent="0" lvl="0" marL="0" rtl="0" algn="l">
              <a:spcBef>
                <a:spcPts val="0"/>
              </a:spcBef>
              <a:spcAft>
                <a:spcPts val="0"/>
              </a:spcAft>
              <a:buNone/>
            </a:pPr>
            <a:r>
              <a:t/>
            </a:r>
            <a:endParaRPr sz="1200">
              <a:solidFill>
                <a:schemeClr val="lt1"/>
              </a:solidFill>
              <a:latin typeface="Nunito"/>
              <a:ea typeface="Nunito"/>
              <a:cs typeface="Nunito"/>
              <a:sym typeface="Nunito"/>
            </a:endParaRPr>
          </a:p>
          <a:p>
            <a:pPr indent="0" lvl="0" marL="0" rtl="0" algn="l">
              <a:lnSpc>
                <a:spcPct val="115000"/>
              </a:lnSpc>
              <a:spcBef>
                <a:spcPts val="0"/>
              </a:spcBef>
              <a:spcAft>
                <a:spcPts val="0"/>
              </a:spcAft>
              <a:buNone/>
            </a:pPr>
            <a:r>
              <a:rPr lang="en" sz="1200">
                <a:solidFill>
                  <a:schemeClr val="lt1"/>
                </a:solidFill>
                <a:latin typeface="Nunito"/>
                <a:ea typeface="Nunito"/>
                <a:cs typeface="Nunito"/>
                <a:sym typeface="Nunito"/>
              </a:rPr>
              <a:t>E  → F         2</a:t>
            </a:r>
            <a:endParaRPr sz="1200">
              <a:solidFill>
                <a:schemeClr val="lt1"/>
              </a:solidFill>
              <a:latin typeface="Nunito"/>
              <a:ea typeface="Nunito"/>
              <a:cs typeface="Nunito"/>
              <a:sym typeface="Nunito"/>
            </a:endParaRPr>
          </a:p>
          <a:p>
            <a:pPr indent="0" lvl="0" marL="0" rtl="0" algn="l">
              <a:lnSpc>
                <a:spcPct val="115000"/>
              </a:lnSpc>
              <a:spcBef>
                <a:spcPts val="0"/>
              </a:spcBef>
              <a:spcAft>
                <a:spcPts val="0"/>
              </a:spcAft>
              <a:buNone/>
            </a:pPr>
            <a:r>
              <a:rPr lang="en" sz="1200">
                <a:solidFill>
                  <a:schemeClr val="lt1"/>
                </a:solidFill>
                <a:latin typeface="Nunito"/>
                <a:ea typeface="Nunito"/>
                <a:cs typeface="Nunito"/>
                <a:sym typeface="Nunito"/>
              </a:rPr>
              <a:t>F  → D        2</a:t>
            </a:r>
            <a:endParaRPr sz="1200">
              <a:solidFill>
                <a:schemeClr val="lt1"/>
              </a:solidFill>
              <a:latin typeface="Nunito"/>
              <a:ea typeface="Nunito"/>
              <a:cs typeface="Nunito"/>
              <a:sym typeface="Nunito"/>
            </a:endParaRPr>
          </a:p>
          <a:p>
            <a:pPr indent="0" lvl="0" marL="0" rtl="0" algn="l">
              <a:lnSpc>
                <a:spcPct val="115000"/>
              </a:lnSpc>
              <a:spcBef>
                <a:spcPts val="0"/>
              </a:spcBef>
              <a:spcAft>
                <a:spcPts val="0"/>
              </a:spcAft>
              <a:buNone/>
            </a:pPr>
            <a:r>
              <a:rPr lang="en" sz="1200">
                <a:solidFill>
                  <a:schemeClr val="lt1"/>
                </a:solidFill>
                <a:latin typeface="Nunito"/>
                <a:ea typeface="Nunito"/>
                <a:cs typeface="Nunito"/>
                <a:sym typeface="Nunito"/>
              </a:rPr>
              <a:t>B →  C        3</a:t>
            </a:r>
            <a:endParaRPr sz="1200">
              <a:solidFill>
                <a:schemeClr val="lt1"/>
              </a:solidFill>
              <a:latin typeface="Nunito"/>
              <a:ea typeface="Nunito"/>
              <a:cs typeface="Nunito"/>
              <a:sym typeface="Nunito"/>
            </a:endParaRPr>
          </a:p>
          <a:p>
            <a:pPr indent="0" lvl="0" marL="0" rtl="0" algn="l">
              <a:lnSpc>
                <a:spcPct val="115000"/>
              </a:lnSpc>
              <a:spcBef>
                <a:spcPts val="0"/>
              </a:spcBef>
              <a:spcAft>
                <a:spcPts val="0"/>
              </a:spcAft>
              <a:buNone/>
            </a:pPr>
            <a:r>
              <a:rPr lang="en" sz="1200">
                <a:solidFill>
                  <a:schemeClr val="lt1"/>
                </a:solidFill>
                <a:latin typeface="Nunito"/>
                <a:ea typeface="Nunito"/>
                <a:cs typeface="Nunito"/>
                <a:sym typeface="Nunito"/>
              </a:rPr>
              <a:t>C →  F        3</a:t>
            </a:r>
            <a:endParaRPr sz="1200">
              <a:solidFill>
                <a:schemeClr val="lt1"/>
              </a:solidFill>
              <a:latin typeface="Nunito"/>
              <a:ea typeface="Nunito"/>
              <a:cs typeface="Nunito"/>
              <a:sym typeface="Nunito"/>
            </a:endParaRPr>
          </a:p>
          <a:p>
            <a:pPr indent="0" lvl="0" marL="0" rtl="0" algn="l">
              <a:lnSpc>
                <a:spcPct val="115000"/>
              </a:lnSpc>
              <a:spcBef>
                <a:spcPts val="0"/>
              </a:spcBef>
              <a:spcAft>
                <a:spcPts val="0"/>
              </a:spcAft>
              <a:buNone/>
            </a:pPr>
            <a:r>
              <a:rPr lang="en" sz="1200">
                <a:solidFill>
                  <a:schemeClr val="lt1"/>
                </a:solidFill>
                <a:latin typeface="Nunito"/>
                <a:ea typeface="Nunito"/>
                <a:cs typeface="Nunito"/>
                <a:sym typeface="Nunito"/>
              </a:rPr>
              <a:t>C →  D       4</a:t>
            </a:r>
            <a:endParaRPr sz="1200">
              <a:solidFill>
                <a:schemeClr val="lt1"/>
              </a:solidFill>
              <a:latin typeface="Nunito"/>
              <a:ea typeface="Nunito"/>
              <a:cs typeface="Nunito"/>
              <a:sym typeface="Nunito"/>
            </a:endParaRPr>
          </a:p>
          <a:p>
            <a:pPr indent="0" lvl="0" marL="0" rtl="0" algn="l">
              <a:lnSpc>
                <a:spcPct val="115000"/>
              </a:lnSpc>
              <a:spcBef>
                <a:spcPts val="0"/>
              </a:spcBef>
              <a:spcAft>
                <a:spcPts val="0"/>
              </a:spcAft>
              <a:buNone/>
            </a:pPr>
            <a:r>
              <a:rPr lang="en" sz="1200">
                <a:solidFill>
                  <a:schemeClr val="lt1"/>
                </a:solidFill>
                <a:latin typeface="Nunito"/>
                <a:ea typeface="Nunito"/>
                <a:cs typeface="Nunito"/>
                <a:sym typeface="Nunito"/>
              </a:rPr>
              <a:t>B →  F        5</a:t>
            </a:r>
            <a:endParaRPr sz="1200">
              <a:solidFill>
                <a:schemeClr val="lt1"/>
              </a:solidFill>
              <a:latin typeface="Nunito"/>
              <a:ea typeface="Nunito"/>
              <a:cs typeface="Nunito"/>
              <a:sym typeface="Nunito"/>
            </a:endParaRPr>
          </a:p>
          <a:p>
            <a:pPr indent="0" lvl="0" marL="0" rtl="0" algn="l">
              <a:lnSpc>
                <a:spcPct val="115000"/>
              </a:lnSpc>
              <a:spcBef>
                <a:spcPts val="0"/>
              </a:spcBef>
              <a:spcAft>
                <a:spcPts val="0"/>
              </a:spcAft>
              <a:buNone/>
            </a:pPr>
            <a:r>
              <a:rPr lang="en" sz="1200">
                <a:solidFill>
                  <a:schemeClr val="lt1"/>
                </a:solidFill>
                <a:latin typeface="Nunito"/>
                <a:ea typeface="Nunito"/>
                <a:cs typeface="Nunito"/>
                <a:sym typeface="Nunito"/>
              </a:rPr>
              <a:t>B →  D       6</a:t>
            </a:r>
            <a:endParaRPr sz="1200">
              <a:solidFill>
                <a:schemeClr val="lt1"/>
              </a:solidFill>
              <a:latin typeface="Nunito"/>
              <a:ea typeface="Nunito"/>
              <a:cs typeface="Nunito"/>
              <a:sym typeface="Nunito"/>
            </a:endParaRPr>
          </a:p>
          <a:p>
            <a:pPr indent="0" lvl="0" marL="0" rtl="0" algn="l">
              <a:lnSpc>
                <a:spcPct val="115000"/>
              </a:lnSpc>
              <a:spcBef>
                <a:spcPts val="0"/>
              </a:spcBef>
              <a:spcAft>
                <a:spcPts val="0"/>
              </a:spcAft>
              <a:buNone/>
            </a:pPr>
            <a:r>
              <a:rPr lang="en" sz="1200">
                <a:solidFill>
                  <a:schemeClr val="lt1"/>
                </a:solidFill>
                <a:latin typeface="Nunito"/>
                <a:ea typeface="Nunito"/>
                <a:cs typeface="Nunito"/>
                <a:sym typeface="Nunito"/>
              </a:rPr>
              <a:t>A →  B       7</a:t>
            </a:r>
            <a:endParaRPr sz="1200">
              <a:solidFill>
                <a:schemeClr val="lt1"/>
              </a:solidFill>
              <a:latin typeface="Nunito"/>
              <a:ea typeface="Nunito"/>
              <a:cs typeface="Nunito"/>
              <a:sym typeface="Nunito"/>
            </a:endParaRPr>
          </a:p>
          <a:p>
            <a:pPr indent="0" lvl="0" marL="0" rtl="0" algn="l">
              <a:lnSpc>
                <a:spcPct val="115000"/>
              </a:lnSpc>
              <a:spcBef>
                <a:spcPts val="0"/>
              </a:spcBef>
              <a:spcAft>
                <a:spcPts val="0"/>
              </a:spcAft>
              <a:buNone/>
            </a:pPr>
            <a:r>
              <a:rPr lang="en" sz="1200">
                <a:solidFill>
                  <a:schemeClr val="lt1"/>
                </a:solidFill>
                <a:latin typeface="Nunito"/>
                <a:ea typeface="Nunito"/>
                <a:cs typeface="Nunito"/>
                <a:sym typeface="Nunito"/>
              </a:rPr>
              <a:t>A →  C       8</a:t>
            </a:r>
            <a:endParaRPr sz="1200">
              <a:solidFill>
                <a:schemeClr val="lt1"/>
              </a:solidFill>
              <a:latin typeface="Nunito"/>
              <a:ea typeface="Nunito"/>
              <a:cs typeface="Nunito"/>
              <a:sym typeface="Nunito"/>
            </a:endParaRPr>
          </a:p>
        </p:txBody>
      </p:sp>
      <p:sp>
        <p:nvSpPr>
          <p:cNvPr id="185" name="Google Shape;185;p23"/>
          <p:cNvSpPr txBox="1"/>
          <p:nvPr/>
        </p:nvSpPr>
        <p:spPr>
          <a:xfrm>
            <a:off x="140250" y="152400"/>
            <a:ext cx="8738100" cy="55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Example: </a:t>
            </a:r>
            <a:r>
              <a:rPr lang="en">
                <a:solidFill>
                  <a:schemeClr val="lt1"/>
                </a:solidFill>
                <a:latin typeface="Nunito"/>
                <a:ea typeface="Nunito"/>
                <a:cs typeface="Nunito"/>
                <a:sym typeface="Nunito"/>
              </a:rPr>
              <a:t>Find minimum spanning tree MST using Kruskal’s algorithm</a:t>
            </a:r>
            <a:endParaRPr>
              <a:solidFill>
                <a:schemeClr val="lt1"/>
              </a:solidFill>
              <a:latin typeface="Nunito"/>
              <a:ea typeface="Nunito"/>
              <a:cs typeface="Nunito"/>
              <a:sym typeface="Nunito"/>
            </a:endParaRPr>
          </a:p>
          <a:p>
            <a:pPr indent="0" lvl="0" marL="0" rtl="0" algn="l">
              <a:spcBef>
                <a:spcPts val="0"/>
              </a:spcBef>
              <a:spcAft>
                <a:spcPts val="0"/>
              </a:spcAft>
              <a:buNone/>
            </a:pPr>
            <a:r>
              <a:t/>
            </a:r>
            <a:endParaRPr>
              <a:solidFill>
                <a:schemeClr val="lt1"/>
              </a:solidFill>
            </a:endParaRPr>
          </a:p>
        </p:txBody>
      </p:sp>
      <p:sp>
        <p:nvSpPr>
          <p:cNvPr id="186" name="Google Shape;186;p23"/>
          <p:cNvSpPr txBox="1"/>
          <p:nvPr/>
        </p:nvSpPr>
        <p:spPr>
          <a:xfrm>
            <a:off x="65550" y="4519400"/>
            <a:ext cx="7566600" cy="554100"/>
          </a:xfrm>
          <a:prstGeom prst="rect">
            <a:avLst/>
          </a:prstGeom>
          <a:noFill/>
          <a:ln>
            <a:noFill/>
          </a:ln>
        </p:spPr>
        <p:txBody>
          <a:bodyPr anchorCtr="0" anchor="t" bIns="91425" lIns="91425" spcFirstLastPara="1" rIns="91425" wrap="square" tIns="91425">
            <a:spAutoFit/>
          </a:bodyPr>
          <a:lstStyle/>
          <a:p>
            <a:pPr indent="0" lvl="0" marL="0" rtl="0" algn="l">
              <a:lnSpc>
                <a:spcPct val="80000"/>
              </a:lnSpc>
              <a:spcBef>
                <a:spcPts val="0"/>
              </a:spcBef>
              <a:spcAft>
                <a:spcPts val="0"/>
              </a:spcAft>
              <a:buNone/>
            </a:pPr>
            <a:r>
              <a:rPr lang="en" sz="1200">
                <a:solidFill>
                  <a:schemeClr val="lt1"/>
                </a:solidFill>
              </a:rPr>
              <a:t>Figure 6 shows the steps of the kruskal algorithm</a:t>
            </a:r>
            <a:endParaRPr sz="1200">
              <a:solidFill>
                <a:schemeClr val="lt1"/>
              </a:solidFill>
            </a:endParaRPr>
          </a:p>
          <a:p>
            <a:pPr indent="0" lvl="0" marL="0" rtl="0" algn="l">
              <a:lnSpc>
                <a:spcPct val="80000"/>
              </a:lnSpc>
              <a:spcBef>
                <a:spcPts val="0"/>
              </a:spcBef>
              <a:spcAft>
                <a:spcPts val="0"/>
              </a:spcAft>
              <a:buNone/>
            </a:pPr>
            <a:r>
              <a:rPr lang="en" sz="1200">
                <a:solidFill>
                  <a:schemeClr val="lt1"/>
                </a:solidFill>
              </a:rPr>
              <a:t>Sources:[13]Google Scholar. https://link.springer.com/chapter/10.1007/978-981-10-8968-8_10.</a:t>
            </a:r>
            <a:endParaRPr sz="1200">
              <a:solidFill>
                <a:schemeClr val="lt1"/>
              </a:solidFill>
            </a:endParaRPr>
          </a:p>
        </p:txBody>
      </p:sp>
      <p:sp>
        <p:nvSpPr>
          <p:cNvPr id="187" name="Google Shape;187;p23"/>
          <p:cNvSpPr txBox="1"/>
          <p:nvPr/>
        </p:nvSpPr>
        <p:spPr>
          <a:xfrm>
            <a:off x="294150" y="3678450"/>
            <a:ext cx="63966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lt1"/>
                </a:solidFill>
              </a:rPr>
              <a:t>Minimum Spanning Tree Edges:      | Vertices | — 1 =  # edges = 5 Edges</a:t>
            </a:r>
            <a:endParaRPr sz="1200">
              <a:solidFill>
                <a:schemeClr val="lt1"/>
              </a:solidFill>
            </a:endParaRPr>
          </a:p>
        </p:txBody>
      </p:sp>
      <p:sp>
        <p:nvSpPr>
          <p:cNvPr id="188" name="Google Shape;188;p23"/>
          <p:cNvSpPr txBox="1"/>
          <p:nvPr/>
        </p:nvSpPr>
        <p:spPr>
          <a:xfrm>
            <a:off x="911175" y="731475"/>
            <a:ext cx="20121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500">
                <a:solidFill>
                  <a:srgbClr val="FF0000"/>
                </a:solidFill>
                <a:highlight>
                  <a:schemeClr val="lt1"/>
                </a:highlight>
              </a:rPr>
              <a:t>| Vertices |  =  6</a:t>
            </a:r>
            <a:endParaRPr b="1" sz="1500">
              <a:solidFill>
                <a:srgbClr val="FF0000"/>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A3990"/>
        </a:solidFill>
      </p:bgPr>
    </p:bg>
    <p:spTree>
      <p:nvGrpSpPr>
        <p:cNvPr id="192" name="Shape 192"/>
        <p:cNvGrpSpPr/>
        <p:nvPr/>
      </p:nvGrpSpPr>
      <p:grpSpPr>
        <a:xfrm>
          <a:off x="0" y="0"/>
          <a:ext cx="0" cy="0"/>
          <a:chOff x="0" y="0"/>
          <a:chExt cx="0" cy="0"/>
        </a:xfrm>
      </p:grpSpPr>
      <p:pic>
        <p:nvPicPr>
          <p:cNvPr id="193" name="Google Shape;193;p24"/>
          <p:cNvPicPr preferRelativeResize="0"/>
          <p:nvPr/>
        </p:nvPicPr>
        <p:blipFill>
          <a:blip r:embed="rId3">
            <a:alphaModFix/>
          </a:blip>
          <a:stretch>
            <a:fillRect/>
          </a:stretch>
        </p:blipFill>
        <p:spPr>
          <a:xfrm>
            <a:off x="6181725" y="363825"/>
            <a:ext cx="2030875" cy="1290200"/>
          </a:xfrm>
          <a:prstGeom prst="rect">
            <a:avLst/>
          </a:prstGeom>
          <a:noFill/>
          <a:ln>
            <a:noFill/>
          </a:ln>
        </p:spPr>
      </p:pic>
      <p:pic>
        <p:nvPicPr>
          <p:cNvPr id="194" name="Google Shape;194;p24"/>
          <p:cNvPicPr preferRelativeResize="0"/>
          <p:nvPr/>
        </p:nvPicPr>
        <p:blipFill>
          <a:blip r:embed="rId4">
            <a:alphaModFix/>
          </a:blip>
          <a:stretch>
            <a:fillRect/>
          </a:stretch>
        </p:blipFill>
        <p:spPr>
          <a:xfrm>
            <a:off x="6181725" y="1844537"/>
            <a:ext cx="2030875" cy="1173843"/>
          </a:xfrm>
          <a:prstGeom prst="rect">
            <a:avLst/>
          </a:prstGeom>
          <a:noFill/>
          <a:ln>
            <a:noFill/>
          </a:ln>
        </p:spPr>
      </p:pic>
      <p:pic>
        <p:nvPicPr>
          <p:cNvPr id="195" name="Google Shape;195;p24"/>
          <p:cNvPicPr preferRelativeResize="0"/>
          <p:nvPr/>
        </p:nvPicPr>
        <p:blipFill rotWithShape="1">
          <a:blip r:embed="rId5">
            <a:alphaModFix/>
          </a:blip>
          <a:srcRect b="19283" l="0" r="0" t="0"/>
          <a:stretch/>
        </p:blipFill>
        <p:spPr>
          <a:xfrm>
            <a:off x="5981921" y="3216651"/>
            <a:ext cx="2230680" cy="1173850"/>
          </a:xfrm>
          <a:prstGeom prst="rect">
            <a:avLst/>
          </a:prstGeom>
          <a:noFill/>
          <a:ln>
            <a:noFill/>
          </a:ln>
        </p:spPr>
      </p:pic>
      <p:sp>
        <p:nvSpPr>
          <p:cNvPr id="196" name="Google Shape;196;p24"/>
          <p:cNvSpPr txBox="1"/>
          <p:nvPr/>
        </p:nvSpPr>
        <p:spPr>
          <a:xfrm>
            <a:off x="381175" y="182425"/>
            <a:ext cx="1454400" cy="247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lt1"/>
                </a:solidFill>
                <a:latin typeface="Nunito"/>
                <a:ea typeface="Nunito"/>
                <a:cs typeface="Nunito"/>
                <a:sym typeface="Nunito"/>
              </a:rPr>
              <a:t>Edges       Weight</a:t>
            </a:r>
            <a:endParaRPr sz="1200">
              <a:solidFill>
                <a:schemeClr val="lt1"/>
              </a:solidFill>
              <a:latin typeface="Nunito"/>
              <a:ea typeface="Nunito"/>
              <a:cs typeface="Nunito"/>
              <a:sym typeface="Nunito"/>
            </a:endParaRPr>
          </a:p>
          <a:p>
            <a:pPr indent="0" lvl="0" marL="0" rtl="0" algn="l">
              <a:spcBef>
                <a:spcPts val="0"/>
              </a:spcBef>
              <a:spcAft>
                <a:spcPts val="0"/>
              </a:spcAft>
              <a:buNone/>
            </a:pPr>
            <a:r>
              <a:t/>
            </a:r>
            <a:endParaRPr sz="1200">
              <a:solidFill>
                <a:schemeClr val="lt1"/>
              </a:solidFill>
              <a:latin typeface="Nunito"/>
              <a:ea typeface="Nunito"/>
              <a:cs typeface="Nunito"/>
              <a:sym typeface="Nunito"/>
            </a:endParaRPr>
          </a:p>
          <a:p>
            <a:pPr indent="0" lvl="0" marL="0" rtl="0" algn="l">
              <a:lnSpc>
                <a:spcPct val="115000"/>
              </a:lnSpc>
              <a:spcBef>
                <a:spcPts val="0"/>
              </a:spcBef>
              <a:spcAft>
                <a:spcPts val="0"/>
              </a:spcAft>
              <a:buNone/>
            </a:pPr>
            <a:r>
              <a:rPr lang="en" sz="1200">
                <a:solidFill>
                  <a:schemeClr val="lt1"/>
                </a:solidFill>
                <a:latin typeface="Nunito"/>
                <a:ea typeface="Nunito"/>
                <a:cs typeface="Nunito"/>
                <a:sym typeface="Nunito"/>
              </a:rPr>
              <a:t>E  → F         2</a:t>
            </a:r>
            <a:endParaRPr sz="1200">
              <a:solidFill>
                <a:schemeClr val="lt1"/>
              </a:solidFill>
              <a:latin typeface="Nunito"/>
              <a:ea typeface="Nunito"/>
              <a:cs typeface="Nunito"/>
              <a:sym typeface="Nunito"/>
            </a:endParaRPr>
          </a:p>
          <a:p>
            <a:pPr indent="0" lvl="0" marL="0" rtl="0" algn="l">
              <a:lnSpc>
                <a:spcPct val="115000"/>
              </a:lnSpc>
              <a:spcBef>
                <a:spcPts val="0"/>
              </a:spcBef>
              <a:spcAft>
                <a:spcPts val="0"/>
              </a:spcAft>
              <a:buNone/>
            </a:pPr>
            <a:r>
              <a:rPr lang="en" sz="1200">
                <a:solidFill>
                  <a:schemeClr val="lt1"/>
                </a:solidFill>
                <a:latin typeface="Nunito"/>
                <a:ea typeface="Nunito"/>
                <a:cs typeface="Nunito"/>
                <a:sym typeface="Nunito"/>
              </a:rPr>
              <a:t>F  → D        2</a:t>
            </a:r>
            <a:endParaRPr sz="1200">
              <a:solidFill>
                <a:schemeClr val="lt1"/>
              </a:solidFill>
              <a:latin typeface="Nunito"/>
              <a:ea typeface="Nunito"/>
              <a:cs typeface="Nunito"/>
              <a:sym typeface="Nunito"/>
            </a:endParaRPr>
          </a:p>
          <a:p>
            <a:pPr indent="0" lvl="0" marL="0" rtl="0" algn="l">
              <a:lnSpc>
                <a:spcPct val="115000"/>
              </a:lnSpc>
              <a:spcBef>
                <a:spcPts val="0"/>
              </a:spcBef>
              <a:spcAft>
                <a:spcPts val="0"/>
              </a:spcAft>
              <a:buNone/>
            </a:pPr>
            <a:r>
              <a:rPr lang="en" sz="1200">
                <a:solidFill>
                  <a:schemeClr val="lt1"/>
                </a:solidFill>
                <a:latin typeface="Nunito"/>
                <a:ea typeface="Nunito"/>
                <a:cs typeface="Nunito"/>
                <a:sym typeface="Nunito"/>
              </a:rPr>
              <a:t>B →  C        3</a:t>
            </a:r>
            <a:endParaRPr sz="1200">
              <a:solidFill>
                <a:schemeClr val="lt1"/>
              </a:solidFill>
              <a:latin typeface="Nunito"/>
              <a:ea typeface="Nunito"/>
              <a:cs typeface="Nunito"/>
              <a:sym typeface="Nunito"/>
            </a:endParaRPr>
          </a:p>
          <a:p>
            <a:pPr indent="0" lvl="0" marL="0" rtl="0" algn="l">
              <a:lnSpc>
                <a:spcPct val="115000"/>
              </a:lnSpc>
              <a:spcBef>
                <a:spcPts val="0"/>
              </a:spcBef>
              <a:spcAft>
                <a:spcPts val="0"/>
              </a:spcAft>
              <a:buNone/>
            </a:pPr>
            <a:r>
              <a:rPr lang="en" sz="1200">
                <a:solidFill>
                  <a:schemeClr val="lt1"/>
                </a:solidFill>
                <a:latin typeface="Nunito"/>
                <a:ea typeface="Nunito"/>
                <a:cs typeface="Nunito"/>
                <a:sym typeface="Nunito"/>
              </a:rPr>
              <a:t>C →  F        3</a:t>
            </a:r>
            <a:endParaRPr sz="1200">
              <a:solidFill>
                <a:schemeClr val="lt1"/>
              </a:solidFill>
              <a:latin typeface="Nunito"/>
              <a:ea typeface="Nunito"/>
              <a:cs typeface="Nunito"/>
              <a:sym typeface="Nunito"/>
            </a:endParaRPr>
          </a:p>
          <a:p>
            <a:pPr indent="0" lvl="0" marL="0" rtl="0" algn="l">
              <a:lnSpc>
                <a:spcPct val="115000"/>
              </a:lnSpc>
              <a:spcBef>
                <a:spcPts val="0"/>
              </a:spcBef>
              <a:spcAft>
                <a:spcPts val="0"/>
              </a:spcAft>
              <a:buNone/>
            </a:pPr>
            <a:r>
              <a:rPr lang="en" sz="1200">
                <a:solidFill>
                  <a:schemeClr val="lt1"/>
                </a:solidFill>
                <a:latin typeface="Nunito"/>
                <a:ea typeface="Nunito"/>
                <a:cs typeface="Nunito"/>
                <a:sym typeface="Nunito"/>
              </a:rPr>
              <a:t>C →  D       4</a:t>
            </a:r>
            <a:endParaRPr sz="1200">
              <a:solidFill>
                <a:schemeClr val="lt1"/>
              </a:solidFill>
              <a:latin typeface="Nunito"/>
              <a:ea typeface="Nunito"/>
              <a:cs typeface="Nunito"/>
              <a:sym typeface="Nunito"/>
            </a:endParaRPr>
          </a:p>
          <a:p>
            <a:pPr indent="0" lvl="0" marL="0" rtl="0" algn="l">
              <a:lnSpc>
                <a:spcPct val="115000"/>
              </a:lnSpc>
              <a:spcBef>
                <a:spcPts val="0"/>
              </a:spcBef>
              <a:spcAft>
                <a:spcPts val="0"/>
              </a:spcAft>
              <a:buNone/>
            </a:pPr>
            <a:r>
              <a:rPr lang="en" sz="1200">
                <a:solidFill>
                  <a:schemeClr val="lt1"/>
                </a:solidFill>
                <a:latin typeface="Nunito"/>
                <a:ea typeface="Nunito"/>
                <a:cs typeface="Nunito"/>
                <a:sym typeface="Nunito"/>
              </a:rPr>
              <a:t>B →  F        5</a:t>
            </a:r>
            <a:endParaRPr sz="1200">
              <a:solidFill>
                <a:schemeClr val="lt1"/>
              </a:solidFill>
              <a:latin typeface="Nunito"/>
              <a:ea typeface="Nunito"/>
              <a:cs typeface="Nunito"/>
              <a:sym typeface="Nunito"/>
            </a:endParaRPr>
          </a:p>
          <a:p>
            <a:pPr indent="0" lvl="0" marL="0" rtl="0" algn="l">
              <a:lnSpc>
                <a:spcPct val="115000"/>
              </a:lnSpc>
              <a:spcBef>
                <a:spcPts val="0"/>
              </a:spcBef>
              <a:spcAft>
                <a:spcPts val="0"/>
              </a:spcAft>
              <a:buNone/>
            </a:pPr>
            <a:r>
              <a:rPr lang="en" sz="1200">
                <a:solidFill>
                  <a:schemeClr val="lt1"/>
                </a:solidFill>
                <a:latin typeface="Nunito"/>
                <a:ea typeface="Nunito"/>
                <a:cs typeface="Nunito"/>
                <a:sym typeface="Nunito"/>
              </a:rPr>
              <a:t>B →  D       6</a:t>
            </a:r>
            <a:endParaRPr sz="1200">
              <a:solidFill>
                <a:schemeClr val="lt1"/>
              </a:solidFill>
              <a:latin typeface="Nunito"/>
              <a:ea typeface="Nunito"/>
              <a:cs typeface="Nunito"/>
              <a:sym typeface="Nunito"/>
            </a:endParaRPr>
          </a:p>
          <a:p>
            <a:pPr indent="0" lvl="0" marL="0" rtl="0" algn="l">
              <a:lnSpc>
                <a:spcPct val="115000"/>
              </a:lnSpc>
              <a:spcBef>
                <a:spcPts val="0"/>
              </a:spcBef>
              <a:spcAft>
                <a:spcPts val="0"/>
              </a:spcAft>
              <a:buNone/>
            </a:pPr>
            <a:r>
              <a:rPr lang="en" sz="1200">
                <a:solidFill>
                  <a:schemeClr val="lt1"/>
                </a:solidFill>
                <a:latin typeface="Nunito"/>
                <a:ea typeface="Nunito"/>
                <a:cs typeface="Nunito"/>
                <a:sym typeface="Nunito"/>
              </a:rPr>
              <a:t>A →  B       7</a:t>
            </a:r>
            <a:endParaRPr sz="1200">
              <a:solidFill>
                <a:schemeClr val="lt1"/>
              </a:solidFill>
              <a:latin typeface="Nunito"/>
              <a:ea typeface="Nunito"/>
              <a:cs typeface="Nunito"/>
              <a:sym typeface="Nunito"/>
            </a:endParaRPr>
          </a:p>
          <a:p>
            <a:pPr indent="0" lvl="0" marL="0" rtl="0" algn="l">
              <a:lnSpc>
                <a:spcPct val="115000"/>
              </a:lnSpc>
              <a:spcBef>
                <a:spcPts val="0"/>
              </a:spcBef>
              <a:spcAft>
                <a:spcPts val="0"/>
              </a:spcAft>
              <a:buNone/>
            </a:pPr>
            <a:r>
              <a:rPr lang="en" sz="1200">
                <a:solidFill>
                  <a:schemeClr val="lt1"/>
                </a:solidFill>
                <a:latin typeface="Nunito"/>
                <a:ea typeface="Nunito"/>
                <a:cs typeface="Nunito"/>
                <a:sym typeface="Nunito"/>
              </a:rPr>
              <a:t>A →  C       8</a:t>
            </a:r>
            <a:endParaRPr sz="1200">
              <a:solidFill>
                <a:schemeClr val="lt1"/>
              </a:solidFill>
              <a:latin typeface="Nunito"/>
              <a:ea typeface="Nunito"/>
              <a:cs typeface="Nunito"/>
              <a:sym typeface="Nunito"/>
            </a:endParaRPr>
          </a:p>
        </p:txBody>
      </p:sp>
      <p:pic>
        <p:nvPicPr>
          <p:cNvPr id="197" name="Google Shape;197;p24"/>
          <p:cNvPicPr preferRelativeResize="0"/>
          <p:nvPr/>
        </p:nvPicPr>
        <p:blipFill rotWithShape="1">
          <a:blip r:embed="rId6">
            <a:alphaModFix/>
          </a:blip>
          <a:srcRect b="15347" l="11623" r="14809" t="0"/>
          <a:stretch/>
        </p:blipFill>
        <p:spPr>
          <a:xfrm>
            <a:off x="2008200" y="363825"/>
            <a:ext cx="2604850" cy="1901693"/>
          </a:xfrm>
          <a:prstGeom prst="rect">
            <a:avLst/>
          </a:prstGeom>
          <a:noFill/>
          <a:ln>
            <a:noFill/>
          </a:ln>
        </p:spPr>
      </p:pic>
      <p:sp>
        <p:nvSpPr>
          <p:cNvPr id="198" name="Google Shape;198;p24"/>
          <p:cNvSpPr txBox="1"/>
          <p:nvPr/>
        </p:nvSpPr>
        <p:spPr>
          <a:xfrm>
            <a:off x="3090147" y="3431725"/>
            <a:ext cx="2963700" cy="743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a:solidFill>
                  <a:schemeClr val="lt1"/>
                </a:solidFill>
                <a:latin typeface="Nunito"/>
                <a:ea typeface="Nunito"/>
                <a:cs typeface="Nunito"/>
                <a:sym typeface="Nunito"/>
              </a:rPr>
              <a:t>Edge CD should be discarded, as it creates a loop.</a:t>
            </a:r>
            <a:endParaRPr b="1">
              <a:solidFill>
                <a:schemeClr val="lt1"/>
              </a:solidFill>
              <a:latin typeface="Nunito"/>
              <a:ea typeface="Nunito"/>
              <a:cs typeface="Nunito"/>
              <a:sym typeface="Nunito"/>
            </a:endParaRPr>
          </a:p>
        </p:txBody>
      </p:sp>
      <p:sp>
        <p:nvSpPr>
          <p:cNvPr id="199" name="Google Shape;199;p24"/>
          <p:cNvSpPr txBox="1"/>
          <p:nvPr/>
        </p:nvSpPr>
        <p:spPr>
          <a:xfrm>
            <a:off x="-33200" y="4587400"/>
            <a:ext cx="7566600" cy="554100"/>
          </a:xfrm>
          <a:prstGeom prst="rect">
            <a:avLst/>
          </a:prstGeom>
          <a:noFill/>
          <a:ln>
            <a:noFill/>
          </a:ln>
        </p:spPr>
        <p:txBody>
          <a:bodyPr anchorCtr="0" anchor="t" bIns="91425" lIns="91425" spcFirstLastPara="1" rIns="91425" wrap="square" tIns="91425">
            <a:spAutoFit/>
          </a:bodyPr>
          <a:lstStyle/>
          <a:p>
            <a:pPr indent="0" lvl="0" marL="0" rtl="0" algn="l">
              <a:lnSpc>
                <a:spcPct val="80000"/>
              </a:lnSpc>
              <a:spcBef>
                <a:spcPts val="0"/>
              </a:spcBef>
              <a:spcAft>
                <a:spcPts val="0"/>
              </a:spcAft>
              <a:buNone/>
            </a:pPr>
            <a:r>
              <a:rPr lang="en" sz="1200">
                <a:solidFill>
                  <a:schemeClr val="lt1"/>
                </a:solidFill>
              </a:rPr>
              <a:t>Figure 7 shows the in-between steps of the kruskal algorithm</a:t>
            </a:r>
            <a:endParaRPr sz="1200">
              <a:solidFill>
                <a:schemeClr val="lt1"/>
              </a:solidFill>
            </a:endParaRPr>
          </a:p>
          <a:p>
            <a:pPr indent="0" lvl="0" marL="0" rtl="0" algn="l">
              <a:lnSpc>
                <a:spcPct val="80000"/>
              </a:lnSpc>
              <a:spcBef>
                <a:spcPts val="0"/>
              </a:spcBef>
              <a:spcAft>
                <a:spcPts val="0"/>
              </a:spcAft>
              <a:buNone/>
            </a:pPr>
            <a:r>
              <a:rPr lang="en" sz="1200">
                <a:solidFill>
                  <a:schemeClr val="lt1"/>
                </a:solidFill>
              </a:rPr>
              <a:t>Sources:[13]Google Scholar. https://link.springer.com/chapter/10.1007/978-981-10-8968-8_10.</a:t>
            </a:r>
            <a:endParaRPr sz="1200">
              <a:solidFill>
                <a:schemeClr val="lt1"/>
              </a:solidFill>
              <a:latin typeface="Nunito"/>
              <a:ea typeface="Nunito"/>
              <a:cs typeface="Nunito"/>
              <a:sym typeface="Nunito"/>
            </a:endParaRPr>
          </a:p>
        </p:txBody>
      </p:sp>
      <p:cxnSp>
        <p:nvCxnSpPr>
          <p:cNvPr id="200" name="Google Shape;200;p24"/>
          <p:cNvCxnSpPr/>
          <p:nvPr/>
        </p:nvCxnSpPr>
        <p:spPr>
          <a:xfrm>
            <a:off x="4705975" y="725650"/>
            <a:ext cx="1387200" cy="10800"/>
          </a:xfrm>
          <a:prstGeom prst="straightConnector1">
            <a:avLst/>
          </a:prstGeom>
          <a:noFill/>
          <a:ln cap="flat" cmpd="sng" w="9525">
            <a:solidFill>
              <a:schemeClr val="lt1"/>
            </a:solidFill>
            <a:prstDash val="solid"/>
            <a:round/>
            <a:headEnd len="med" w="med" type="none"/>
            <a:tailEnd len="med" w="med" type="triangle"/>
          </a:ln>
        </p:spPr>
      </p:cxnSp>
      <p:cxnSp>
        <p:nvCxnSpPr>
          <p:cNvPr id="201" name="Google Shape;201;p24"/>
          <p:cNvCxnSpPr/>
          <p:nvPr/>
        </p:nvCxnSpPr>
        <p:spPr>
          <a:xfrm>
            <a:off x="5794450" y="949725"/>
            <a:ext cx="21300" cy="2198400"/>
          </a:xfrm>
          <a:prstGeom prst="straightConnector1">
            <a:avLst/>
          </a:prstGeom>
          <a:noFill/>
          <a:ln cap="flat" cmpd="sng" w="9525">
            <a:solidFill>
              <a:schemeClr val="lt1"/>
            </a:solidFill>
            <a:prstDash val="solid"/>
            <a:round/>
            <a:headEnd len="med" w="med" type="none"/>
            <a:tailEnd len="med" w="med" type="triangle"/>
          </a:ln>
        </p:spPr>
      </p:cxn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A3990"/>
        </a:solidFill>
      </p:bgPr>
    </p:bg>
    <p:spTree>
      <p:nvGrpSpPr>
        <p:cNvPr id="205" name="Shape 205"/>
        <p:cNvGrpSpPr/>
        <p:nvPr/>
      </p:nvGrpSpPr>
      <p:grpSpPr>
        <a:xfrm>
          <a:off x="0" y="0"/>
          <a:ext cx="0" cy="0"/>
          <a:chOff x="0" y="0"/>
          <a:chExt cx="0" cy="0"/>
        </a:xfrm>
      </p:grpSpPr>
      <p:pic>
        <p:nvPicPr>
          <p:cNvPr id="206" name="Google Shape;206;p25"/>
          <p:cNvPicPr preferRelativeResize="0"/>
          <p:nvPr/>
        </p:nvPicPr>
        <p:blipFill rotWithShape="1">
          <a:blip r:embed="rId3">
            <a:alphaModFix/>
          </a:blip>
          <a:srcRect b="15347" l="11623" r="14809" t="0"/>
          <a:stretch/>
        </p:blipFill>
        <p:spPr>
          <a:xfrm>
            <a:off x="4225193" y="786570"/>
            <a:ext cx="3386012" cy="2492223"/>
          </a:xfrm>
          <a:prstGeom prst="rect">
            <a:avLst/>
          </a:prstGeom>
          <a:noFill/>
          <a:ln>
            <a:noFill/>
          </a:ln>
        </p:spPr>
      </p:pic>
      <p:sp>
        <p:nvSpPr>
          <p:cNvPr id="207" name="Google Shape;207;p25"/>
          <p:cNvSpPr txBox="1"/>
          <p:nvPr/>
        </p:nvSpPr>
        <p:spPr>
          <a:xfrm>
            <a:off x="1047275" y="597650"/>
            <a:ext cx="2461200" cy="346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lt1"/>
                </a:solidFill>
                <a:latin typeface="Nunito"/>
                <a:ea typeface="Nunito"/>
                <a:cs typeface="Nunito"/>
                <a:sym typeface="Nunito"/>
              </a:rPr>
              <a:t>Edges       Weight</a:t>
            </a:r>
            <a:endParaRPr sz="1600">
              <a:solidFill>
                <a:schemeClr val="lt1"/>
              </a:solidFill>
              <a:latin typeface="Nunito"/>
              <a:ea typeface="Nunito"/>
              <a:cs typeface="Nunito"/>
              <a:sym typeface="Nunito"/>
            </a:endParaRPr>
          </a:p>
          <a:p>
            <a:pPr indent="0" lvl="0" marL="0" rtl="0" algn="l">
              <a:spcBef>
                <a:spcPts val="0"/>
              </a:spcBef>
              <a:spcAft>
                <a:spcPts val="0"/>
              </a:spcAft>
              <a:buNone/>
            </a:pPr>
            <a:r>
              <a:t/>
            </a:r>
            <a:endParaRPr sz="1600">
              <a:solidFill>
                <a:schemeClr val="lt1"/>
              </a:solidFill>
              <a:latin typeface="Nunito"/>
              <a:ea typeface="Nunito"/>
              <a:cs typeface="Nunito"/>
              <a:sym typeface="Nunito"/>
            </a:endParaRPr>
          </a:p>
          <a:p>
            <a:pPr indent="0" lvl="0" marL="0" rtl="0" algn="l">
              <a:lnSpc>
                <a:spcPct val="115000"/>
              </a:lnSpc>
              <a:spcBef>
                <a:spcPts val="0"/>
              </a:spcBef>
              <a:spcAft>
                <a:spcPts val="0"/>
              </a:spcAft>
              <a:buNone/>
            </a:pPr>
            <a:r>
              <a:rPr lang="en" sz="1600">
                <a:solidFill>
                  <a:schemeClr val="lt1"/>
                </a:solidFill>
                <a:latin typeface="Nunito"/>
                <a:ea typeface="Nunito"/>
                <a:cs typeface="Nunito"/>
                <a:sym typeface="Nunito"/>
              </a:rPr>
              <a:t>E  → F         2</a:t>
            </a:r>
            <a:endParaRPr sz="1600">
              <a:solidFill>
                <a:schemeClr val="lt1"/>
              </a:solidFill>
              <a:latin typeface="Nunito"/>
              <a:ea typeface="Nunito"/>
              <a:cs typeface="Nunito"/>
              <a:sym typeface="Nunito"/>
            </a:endParaRPr>
          </a:p>
          <a:p>
            <a:pPr indent="0" lvl="0" marL="0" rtl="0" algn="l">
              <a:lnSpc>
                <a:spcPct val="115000"/>
              </a:lnSpc>
              <a:spcBef>
                <a:spcPts val="0"/>
              </a:spcBef>
              <a:spcAft>
                <a:spcPts val="0"/>
              </a:spcAft>
              <a:buNone/>
            </a:pPr>
            <a:r>
              <a:rPr lang="en" sz="1600">
                <a:solidFill>
                  <a:schemeClr val="lt1"/>
                </a:solidFill>
                <a:latin typeface="Nunito"/>
                <a:ea typeface="Nunito"/>
                <a:cs typeface="Nunito"/>
                <a:sym typeface="Nunito"/>
              </a:rPr>
              <a:t>F  → D        2</a:t>
            </a:r>
            <a:endParaRPr sz="1600">
              <a:solidFill>
                <a:schemeClr val="lt1"/>
              </a:solidFill>
              <a:latin typeface="Nunito"/>
              <a:ea typeface="Nunito"/>
              <a:cs typeface="Nunito"/>
              <a:sym typeface="Nunito"/>
            </a:endParaRPr>
          </a:p>
          <a:p>
            <a:pPr indent="0" lvl="0" marL="0" rtl="0" algn="l">
              <a:lnSpc>
                <a:spcPct val="115000"/>
              </a:lnSpc>
              <a:spcBef>
                <a:spcPts val="0"/>
              </a:spcBef>
              <a:spcAft>
                <a:spcPts val="0"/>
              </a:spcAft>
              <a:buNone/>
            </a:pPr>
            <a:r>
              <a:rPr lang="en" sz="1600">
                <a:solidFill>
                  <a:schemeClr val="lt1"/>
                </a:solidFill>
                <a:latin typeface="Nunito"/>
                <a:ea typeface="Nunito"/>
                <a:cs typeface="Nunito"/>
                <a:sym typeface="Nunito"/>
              </a:rPr>
              <a:t>B →  C        3</a:t>
            </a:r>
            <a:endParaRPr sz="1600">
              <a:solidFill>
                <a:schemeClr val="lt1"/>
              </a:solidFill>
              <a:latin typeface="Nunito"/>
              <a:ea typeface="Nunito"/>
              <a:cs typeface="Nunito"/>
              <a:sym typeface="Nunito"/>
            </a:endParaRPr>
          </a:p>
          <a:p>
            <a:pPr indent="0" lvl="0" marL="0" rtl="0" algn="l">
              <a:lnSpc>
                <a:spcPct val="115000"/>
              </a:lnSpc>
              <a:spcBef>
                <a:spcPts val="0"/>
              </a:spcBef>
              <a:spcAft>
                <a:spcPts val="0"/>
              </a:spcAft>
              <a:buNone/>
            </a:pPr>
            <a:r>
              <a:rPr lang="en" sz="1600">
                <a:solidFill>
                  <a:schemeClr val="lt1"/>
                </a:solidFill>
                <a:latin typeface="Nunito"/>
                <a:ea typeface="Nunito"/>
                <a:cs typeface="Nunito"/>
                <a:sym typeface="Nunito"/>
              </a:rPr>
              <a:t>C →  F        3</a:t>
            </a:r>
            <a:endParaRPr sz="1600">
              <a:solidFill>
                <a:schemeClr val="lt1"/>
              </a:solidFill>
              <a:latin typeface="Nunito"/>
              <a:ea typeface="Nunito"/>
              <a:cs typeface="Nunito"/>
              <a:sym typeface="Nunito"/>
            </a:endParaRPr>
          </a:p>
          <a:p>
            <a:pPr indent="0" lvl="0" marL="0" rtl="0" algn="l">
              <a:lnSpc>
                <a:spcPct val="115000"/>
              </a:lnSpc>
              <a:spcBef>
                <a:spcPts val="0"/>
              </a:spcBef>
              <a:spcAft>
                <a:spcPts val="0"/>
              </a:spcAft>
              <a:buNone/>
            </a:pPr>
            <a:r>
              <a:rPr lang="en" sz="1600">
                <a:solidFill>
                  <a:schemeClr val="lt1"/>
                </a:solidFill>
                <a:latin typeface="Nunito"/>
                <a:ea typeface="Nunito"/>
                <a:cs typeface="Nunito"/>
                <a:sym typeface="Nunito"/>
              </a:rPr>
              <a:t>C →  D       4</a:t>
            </a:r>
            <a:endParaRPr sz="1600">
              <a:solidFill>
                <a:schemeClr val="lt1"/>
              </a:solidFill>
              <a:latin typeface="Nunito"/>
              <a:ea typeface="Nunito"/>
              <a:cs typeface="Nunito"/>
              <a:sym typeface="Nunito"/>
            </a:endParaRPr>
          </a:p>
          <a:p>
            <a:pPr indent="0" lvl="0" marL="0" rtl="0" algn="l">
              <a:lnSpc>
                <a:spcPct val="115000"/>
              </a:lnSpc>
              <a:spcBef>
                <a:spcPts val="0"/>
              </a:spcBef>
              <a:spcAft>
                <a:spcPts val="0"/>
              </a:spcAft>
              <a:buNone/>
            </a:pPr>
            <a:r>
              <a:rPr lang="en" sz="1600">
                <a:solidFill>
                  <a:schemeClr val="lt1"/>
                </a:solidFill>
                <a:latin typeface="Nunito"/>
                <a:ea typeface="Nunito"/>
                <a:cs typeface="Nunito"/>
                <a:sym typeface="Nunito"/>
              </a:rPr>
              <a:t>B →  F        5</a:t>
            </a:r>
            <a:endParaRPr sz="1600">
              <a:solidFill>
                <a:schemeClr val="lt1"/>
              </a:solidFill>
              <a:latin typeface="Nunito"/>
              <a:ea typeface="Nunito"/>
              <a:cs typeface="Nunito"/>
              <a:sym typeface="Nunito"/>
            </a:endParaRPr>
          </a:p>
          <a:p>
            <a:pPr indent="0" lvl="0" marL="0" rtl="0" algn="l">
              <a:lnSpc>
                <a:spcPct val="115000"/>
              </a:lnSpc>
              <a:spcBef>
                <a:spcPts val="0"/>
              </a:spcBef>
              <a:spcAft>
                <a:spcPts val="0"/>
              </a:spcAft>
              <a:buNone/>
            </a:pPr>
            <a:r>
              <a:rPr lang="en" sz="1600">
                <a:solidFill>
                  <a:schemeClr val="lt1"/>
                </a:solidFill>
                <a:latin typeface="Nunito"/>
                <a:ea typeface="Nunito"/>
                <a:cs typeface="Nunito"/>
                <a:sym typeface="Nunito"/>
              </a:rPr>
              <a:t>B →  D       6</a:t>
            </a:r>
            <a:endParaRPr sz="1600">
              <a:solidFill>
                <a:schemeClr val="lt1"/>
              </a:solidFill>
              <a:latin typeface="Nunito"/>
              <a:ea typeface="Nunito"/>
              <a:cs typeface="Nunito"/>
              <a:sym typeface="Nunito"/>
            </a:endParaRPr>
          </a:p>
          <a:p>
            <a:pPr indent="0" lvl="0" marL="0" rtl="0" algn="l">
              <a:lnSpc>
                <a:spcPct val="115000"/>
              </a:lnSpc>
              <a:spcBef>
                <a:spcPts val="0"/>
              </a:spcBef>
              <a:spcAft>
                <a:spcPts val="0"/>
              </a:spcAft>
              <a:buNone/>
            </a:pPr>
            <a:r>
              <a:rPr lang="en" sz="1600">
                <a:solidFill>
                  <a:schemeClr val="lt1"/>
                </a:solidFill>
                <a:latin typeface="Nunito"/>
                <a:ea typeface="Nunito"/>
                <a:cs typeface="Nunito"/>
                <a:sym typeface="Nunito"/>
              </a:rPr>
              <a:t>A →  B       7</a:t>
            </a:r>
            <a:endParaRPr sz="1600">
              <a:solidFill>
                <a:schemeClr val="lt1"/>
              </a:solidFill>
              <a:latin typeface="Nunito"/>
              <a:ea typeface="Nunito"/>
              <a:cs typeface="Nunito"/>
              <a:sym typeface="Nunito"/>
            </a:endParaRPr>
          </a:p>
          <a:p>
            <a:pPr indent="0" lvl="0" marL="0" rtl="0" algn="l">
              <a:lnSpc>
                <a:spcPct val="115000"/>
              </a:lnSpc>
              <a:spcBef>
                <a:spcPts val="0"/>
              </a:spcBef>
              <a:spcAft>
                <a:spcPts val="0"/>
              </a:spcAft>
              <a:buNone/>
            </a:pPr>
            <a:r>
              <a:rPr lang="en" sz="1600">
                <a:solidFill>
                  <a:schemeClr val="lt1"/>
                </a:solidFill>
                <a:latin typeface="Nunito"/>
                <a:ea typeface="Nunito"/>
                <a:cs typeface="Nunito"/>
                <a:sym typeface="Nunito"/>
              </a:rPr>
              <a:t>A →  C       8</a:t>
            </a:r>
            <a:endParaRPr sz="1600">
              <a:solidFill>
                <a:schemeClr val="lt1"/>
              </a:solidFill>
              <a:latin typeface="Nunito"/>
              <a:ea typeface="Nunito"/>
              <a:cs typeface="Nunito"/>
              <a:sym typeface="Nunito"/>
            </a:endParaRPr>
          </a:p>
        </p:txBody>
      </p:sp>
      <p:sp>
        <p:nvSpPr>
          <p:cNvPr id="208" name="Google Shape;208;p25"/>
          <p:cNvSpPr txBox="1"/>
          <p:nvPr/>
        </p:nvSpPr>
        <p:spPr>
          <a:xfrm>
            <a:off x="76200" y="4514175"/>
            <a:ext cx="7489800" cy="554100"/>
          </a:xfrm>
          <a:prstGeom prst="rect">
            <a:avLst/>
          </a:prstGeom>
          <a:noFill/>
          <a:ln>
            <a:noFill/>
          </a:ln>
        </p:spPr>
        <p:txBody>
          <a:bodyPr anchorCtr="0" anchor="t" bIns="91425" lIns="91425" spcFirstLastPara="1" rIns="91425" wrap="square" tIns="91425">
            <a:spAutoFit/>
          </a:bodyPr>
          <a:lstStyle/>
          <a:p>
            <a:pPr indent="0" lvl="0" marL="0" rtl="0" algn="l">
              <a:lnSpc>
                <a:spcPct val="80000"/>
              </a:lnSpc>
              <a:spcBef>
                <a:spcPts val="0"/>
              </a:spcBef>
              <a:spcAft>
                <a:spcPts val="0"/>
              </a:spcAft>
              <a:buNone/>
            </a:pPr>
            <a:r>
              <a:rPr lang="en" sz="1200">
                <a:solidFill>
                  <a:schemeClr val="lt1"/>
                </a:solidFill>
              </a:rPr>
              <a:t>Figure 8 shows the final steps of the kruskal algorithm</a:t>
            </a:r>
            <a:endParaRPr sz="1200">
              <a:solidFill>
                <a:schemeClr val="lt1"/>
              </a:solidFill>
            </a:endParaRPr>
          </a:p>
          <a:p>
            <a:pPr indent="0" lvl="0" marL="0" rtl="0" algn="l">
              <a:lnSpc>
                <a:spcPct val="80000"/>
              </a:lnSpc>
              <a:spcBef>
                <a:spcPts val="0"/>
              </a:spcBef>
              <a:spcAft>
                <a:spcPts val="0"/>
              </a:spcAft>
              <a:buNone/>
            </a:pPr>
            <a:r>
              <a:rPr lang="en" sz="1200">
                <a:solidFill>
                  <a:schemeClr val="lt1"/>
                </a:solidFill>
              </a:rPr>
              <a:t>Sources:[13]</a:t>
            </a:r>
            <a:r>
              <a:rPr lang="en" sz="1200">
                <a:solidFill>
                  <a:schemeClr val="lt1"/>
                </a:solidFill>
              </a:rPr>
              <a:t>Google Scholar. https://link.springer.com/chapter/10.1007/978-981-10-8968-8_10.</a:t>
            </a:r>
            <a:endParaRPr sz="1200">
              <a:solidFill>
                <a:schemeClr val="lt1"/>
              </a:solidFill>
            </a:endParaRPr>
          </a:p>
        </p:txBody>
      </p:sp>
      <p:sp>
        <p:nvSpPr>
          <p:cNvPr id="209" name="Google Shape;209;p25"/>
          <p:cNvSpPr txBox="1"/>
          <p:nvPr/>
        </p:nvSpPr>
        <p:spPr>
          <a:xfrm>
            <a:off x="3789900" y="3343429"/>
            <a:ext cx="4461900" cy="877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500">
                <a:solidFill>
                  <a:srgbClr val="FF0000"/>
                </a:solidFill>
              </a:rPr>
              <a:t>Minimum Spanning Tree Edges</a:t>
            </a:r>
            <a:endParaRPr b="1" sz="1500">
              <a:solidFill>
                <a:srgbClr val="FF0000"/>
              </a:solidFill>
            </a:endParaRPr>
          </a:p>
          <a:p>
            <a:pPr indent="0" lvl="0" marL="0" rtl="0" algn="ctr">
              <a:spcBef>
                <a:spcPts val="0"/>
              </a:spcBef>
              <a:spcAft>
                <a:spcPts val="0"/>
              </a:spcAft>
              <a:buNone/>
            </a:pPr>
            <a:r>
              <a:rPr b="1" lang="en" sz="1500">
                <a:solidFill>
                  <a:srgbClr val="FF0000"/>
                </a:solidFill>
                <a:highlight>
                  <a:schemeClr val="lt1"/>
                </a:highlight>
              </a:rPr>
              <a:t>| Vertices | — 1 =  # edges</a:t>
            </a:r>
            <a:endParaRPr b="1" sz="1500">
              <a:solidFill>
                <a:srgbClr val="FF0000"/>
              </a:solidFill>
              <a:highlight>
                <a:schemeClr val="lt1"/>
              </a:highlight>
            </a:endParaRPr>
          </a:p>
          <a:p>
            <a:pPr indent="0" lvl="0" marL="0" rtl="0" algn="ctr">
              <a:spcBef>
                <a:spcPts val="0"/>
              </a:spcBef>
              <a:spcAft>
                <a:spcPts val="0"/>
              </a:spcAft>
              <a:buNone/>
            </a:pPr>
            <a:r>
              <a:rPr b="1" lang="en" sz="1500">
                <a:solidFill>
                  <a:srgbClr val="FF0000"/>
                </a:solidFill>
              </a:rPr>
              <a:t>5 Edges</a:t>
            </a:r>
            <a:endParaRPr b="1" sz="1500">
              <a:solidFill>
                <a:srgbClr val="FF0000"/>
              </a:solidFill>
            </a:endParaRPr>
          </a:p>
        </p:txBody>
      </p:sp>
      <p:sp>
        <p:nvSpPr>
          <p:cNvPr id="210" name="Google Shape;210;p25"/>
          <p:cNvSpPr txBox="1"/>
          <p:nvPr/>
        </p:nvSpPr>
        <p:spPr>
          <a:xfrm>
            <a:off x="4871443" y="445250"/>
            <a:ext cx="22989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500">
                <a:solidFill>
                  <a:srgbClr val="FF0000"/>
                </a:solidFill>
                <a:highlight>
                  <a:schemeClr val="lt1"/>
                </a:highlight>
              </a:rPr>
              <a:t>| Vertices |  =  6</a:t>
            </a:r>
            <a:endParaRPr b="1" sz="1500">
              <a:solidFill>
                <a:srgbClr val="FF0000"/>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A3990"/>
        </a:solidFill>
      </p:bgPr>
    </p:bg>
    <p:spTree>
      <p:nvGrpSpPr>
        <p:cNvPr id="214" name="Shape 214"/>
        <p:cNvGrpSpPr/>
        <p:nvPr/>
      </p:nvGrpSpPr>
      <p:grpSpPr>
        <a:xfrm>
          <a:off x="0" y="0"/>
          <a:ext cx="0" cy="0"/>
          <a:chOff x="0" y="0"/>
          <a:chExt cx="0" cy="0"/>
        </a:xfrm>
      </p:grpSpPr>
      <p:pic>
        <p:nvPicPr>
          <p:cNvPr id="215" name="Google Shape;215;p26"/>
          <p:cNvPicPr preferRelativeResize="0"/>
          <p:nvPr/>
        </p:nvPicPr>
        <p:blipFill rotWithShape="1">
          <a:blip r:embed="rId3">
            <a:alphaModFix/>
          </a:blip>
          <a:srcRect b="13644" l="0" r="0" t="0"/>
          <a:stretch/>
        </p:blipFill>
        <p:spPr>
          <a:xfrm>
            <a:off x="5096450" y="81700"/>
            <a:ext cx="3930550" cy="2090600"/>
          </a:xfrm>
          <a:prstGeom prst="rect">
            <a:avLst/>
          </a:prstGeom>
          <a:noFill/>
          <a:ln>
            <a:noFill/>
          </a:ln>
        </p:spPr>
      </p:pic>
      <p:pic>
        <p:nvPicPr>
          <p:cNvPr id="216" name="Google Shape;216;p26"/>
          <p:cNvPicPr preferRelativeResize="0"/>
          <p:nvPr/>
        </p:nvPicPr>
        <p:blipFill rotWithShape="1">
          <a:blip r:embed="rId4">
            <a:alphaModFix/>
          </a:blip>
          <a:srcRect b="18019" l="0" r="0" t="0"/>
          <a:stretch/>
        </p:blipFill>
        <p:spPr>
          <a:xfrm>
            <a:off x="5096451" y="2364647"/>
            <a:ext cx="3930550" cy="1957175"/>
          </a:xfrm>
          <a:prstGeom prst="rect">
            <a:avLst/>
          </a:prstGeom>
          <a:noFill/>
          <a:ln>
            <a:noFill/>
          </a:ln>
        </p:spPr>
      </p:pic>
      <p:sp>
        <p:nvSpPr>
          <p:cNvPr id="217" name="Google Shape;217;p26"/>
          <p:cNvSpPr txBox="1"/>
          <p:nvPr/>
        </p:nvSpPr>
        <p:spPr>
          <a:xfrm>
            <a:off x="774625" y="541100"/>
            <a:ext cx="2061300" cy="322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lt1"/>
                </a:solidFill>
                <a:latin typeface="Nunito"/>
                <a:ea typeface="Nunito"/>
                <a:cs typeface="Nunito"/>
                <a:sym typeface="Nunito"/>
              </a:rPr>
              <a:t>Edges       Weight</a:t>
            </a:r>
            <a:endParaRPr sz="1600">
              <a:solidFill>
                <a:schemeClr val="lt1"/>
              </a:solidFill>
              <a:latin typeface="Nunito"/>
              <a:ea typeface="Nunito"/>
              <a:cs typeface="Nunito"/>
              <a:sym typeface="Nunito"/>
            </a:endParaRPr>
          </a:p>
          <a:p>
            <a:pPr indent="0" lvl="0" marL="0" rtl="0" algn="l">
              <a:spcBef>
                <a:spcPts val="0"/>
              </a:spcBef>
              <a:spcAft>
                <a:spcPts val="0"/>
              </a:spcAft>
              <a:buNone/>
            </a:pPr>
            <a:r>
              <a:t/>
            </a:r>
            <a:endParaRPr sz="1600">
              <a:solidFill>
                <a:schemeClr val="lt1"/>
              </a:solidFill>
              <a:latin typeface="Nunito"/>
              <a:ea typeface="Nunito"/>
              <a:cs typeface="Nunito"/>
              <a:sym typeface="Nunito"/>
            </a:endParaRPr>
          </a:p>
          <a:p>
            <a:pPr indent="0" lvl="0" marL="0" rtl="0" algn="l">
              <a:lnSpc>
                <a:spcPct val="115000"/>
              </a:lnSpc>
              <a:spcBef>
                <a:spcPts val="0"/>
              </a:spcBef>
              <a:spcAft>
                <a:spcPts val="0"/>
              </a:spcAft>
              <a:buNone/>
            </a:pPr>
            <a:r>
              <a:rPr lang="en" sz="1600">
                <a:solidFill>
                  <a:schemeClr val="lt1"/>
                </a:solidFill>
                <a:latin typeface="Nunito"/>
                <a:ea typeface="Nunito"/>
                <a:cs typeface="Nunito"/>
                <a:sym typeface="Nunito"/>
              </a:rPr>
              <a:t>E  → F         2</a:t>
            </a:r>
            <a:endParaRPr sz="1600">
              <a:solidFill>
                <a:schemeClr val="lt1"/>
              </a:solidFill>
              <a:latin typeface="Nunito"/>
              <a:ea typeface="Nunito"/>
              <a:cs typeface="Nunito"/>
              <a:sym typeface="Nunito"/>
            </a:endParaRPr>
          </a:p>
          <a:p>
            <a:pPr indent="0" lvl="0" marL="0" rtl="0" algn="l">
              <a:lnSpc>
                <a:spcPct val="115000"/>
              </a:lnSpc>
              <a:spcBef>
                <a:spcPts val="0"/>
              </a:spcBef>
              <a:spcAft>
                <a:spcPts val="0"/>
              </a:spcAft>
              <a:buNone/>
            </a:pPr>
            <a:r>
              <a:rPr lang="en" sz="1600">
                <a:solidFill>
                  <a:schemeClr val="lt1"/>
                </a:solidFill>
                <a:latin typeface="Nunito"/>
                <a:ea typeface="Nunito"/>
                <a:cs typeface="Nunito"/>
                <a:sym typeface="Nunito"/>
              </a:rPr>
              <a:t>F  → D        2</a:t>
            </a:r>
            <a:endParaRPr sz="1600">
              <a:solidFill>
                <a:schemeClr val="lt1"/>
              </a:solidFill>
              <a:latin typeface="Nunito"/>
              <a:ea typeface="Nunito"/>
              <a:cs typeface="Nunito"/>
              <a:sym typeface="Nunito"/>
            </a:endParaRPr>
          </a:p>
          <a:p>
            <a:pPr indent="0" lvl="0" marL="0" rtl="0" algn="l">
              <a:lnSpc>
                <a:spcPct val="115000"/>
              </a:lnSpc>
              <a:spcBef>
                <a:spcPts val="0"/>
              </a:spcBef>
              <a:spcAft>
                <a:spcPts val="0"/>
              </a:spcAft>
              <a:buNone/>
            </a:pPr>
            <a:r>
              <a:rPr lang="en" sz="1600">
                <a:solidFill>
                  <a:schemeClr val="lt1"/>
                </a:solidFill>
                <a:latin typeface="Nunito"/>
                <a:ea typeface="Nunito"/>
                <a:cs typeface="Nunito"/>
                <a:sym typeface="Nunito"/>
              </a:rPr>
              <a:t>B →  C        3</a:t>
            </a:r>
            <a:endParaRPr sz="1600">
              <a:solidFill>
                <a:schemeClr val="lt1"/>
              </a:solidFill>
              <a:latin typeface="Nunito"/>
              <a:ea typeface="Nunito"/>
              <a:cs typeface="Nunito"/>
              <a:sym typeface="Nunito"/>
            </a:endParaRPr>
          </a:p>
          <a:p>
            <a:pPr indent="0" lvl="0" marL="0" rtl="0" algn="l">
              <a:lnSpc>
                <a:spcPct val="115000"/>
              </a:lnSpc>
              <a:spcBef>
                <a:spcPts val="0"/>
              </a:spcBef>
              <a:spcAft>
                <a:spcPts val="0"/>
              </a:spcAft>
              <a:buNone/>
            </a:pPr>
            <a:r>
              <a:rPr lang="en" sz="1600">
                <a:solidFill>
                  <a:schemeClr val="lt1"/>
                </a:solidFill>
                <a:latin typeface="Nunito"/>
                <a:ea typeface="Nunito"/>
                <a:cs typeface="Nunito"/>
                <a:sym typeface="Nunito"/>
              </a:rPr>
              <a:t>C →  F        3</a:t>
            </a:r>
            <a:endParaRPr sz="1600">
              <a:solidFill>
                <a:schemeClr val="lt1"/>
              </a:solidFill>
              <a:latin typeface="Nunito"/>
              <a:ea typeface="Nunito"/>
              <a:cs typeface="Nunito"/>
              <a:sym typeface="Nunito"/>
            </a:endParaRPr>
          </a:p>
          <a:p>
            <a:pPr indent="0" lvl="0" marL="0" rtl="0" algn="l">
              <a:lnSpc>
                <a:spcPct val="115000"/>
              </a:lnSpc>
              <a:spcBef>
                <a:spcPts val="0"/>
              </a:spcBef>
              <a:spcAft>
                <a:spcPts val="0"/>
              </a:spcAft>
              <a:buNone/>
            </a:pPr>
            <a:r>
              <a:rPr lang="en" sz="1600">
                <a:solidFill>
                  <a:schemeClr val="lt1"/>
                </a:solidFill>
                <a:latin typeface="Nunito"/>
                <a:ea typeface="Nunito"/>
                <a:cs typeface="Nunito"/>
                <a:sym typeface="Nunito"/>
              </a:rPr>
              <a:t>C →  D       4</a:t>
            </a:r>
            <a:endParaRPr sz="1600">
              <a:solidFill>
                <a:schemeClr val="lt1"/>
              </a:solidFill>
              <a:latin typeface="Nunito"/>
              <a:ea typeface="Nunito"/>
              <a:cs typeface="Nunito"/>
              <a:sym typeface="Nunito"/>
            </a:endParaRPr>
          </a:p>
          <a:p>
            <a:pPr indent="0" lvl="0" marL="0" rtl="0" algn="l">
              <a:lnSpc>
                <a:spcPct val="115000"/>
              </a:lnSpc>
              <a:spcBef>
                <a:spcPts val="0"/>
              </a:spcBef>
              <a:spcAft>
                <a:spcPts val="0"/>
              </a:spcAft>
              <a:buNone/>
            </a:pPr>
            <a:r>
              <a:rPr lang="en" sz="1600">
                <a:solidFill>
                  <a:schemeClr val="lt1"/>
                </a:solidFill>
                <a:latin typeface="Nunito"/>
                <a:ea typeface="Nunito"/>
                <a:cs typeface="Nunito"/>
                <a:sym typeface="Nunito"/>
              </a:rPr>
              <a:t>B →  F        5</a:t>
            </a:r>
            <a:endParaRPr sz="1600">
              <a:solidFill>
                <a:schemeClr val="lt1"/>
              </a:solidFill>
              <a:latin typeface="Nunito"/>
              <a:ea typeface="Nunito"/>
              <a:cs typeface="Nunito"/>
              <a:sym typeface="Nunito"/>
            </a:endParaRPr>
          </a:p>
          <a:p>
            <a:pPr indent="0" lvl="0" marL="0" rtl="0" algn="l">
              <a:lnSpc>
                <a:spcPct val="115000"/>
              </a:lnSpc>
              <a:spcBef>
                <a:spcPts val="0"/>
              </a:spcBef>
              <a:spcAft>
                <a:spcPts val="0"/>
              </a:spcAft>
              <a:buNone/>
            </a:pPr>
            <a:r>
              <a:rPr lang="en" sz="1600">
                <a:solidFill>
                  <a:schemeClr val="lt1"/>
                </a:solidFill>
                <a:latin typeface="Nunito"/>
                <a:ea typeface="Nunito"/>
                <a:cs typeface="Nunito"/>
                <a:sym typeface="Nunito"/>
              </a:rPr>
              <a:t>B →  D       6</a:t>
            </a:r>
            <a:endParaRPr sz="1600">
              <a:solidFill>
                <a:schemeClr val="lt1"/>
              </a:solidFill>
              <a:latin typeface="Nunito"/>
              <a:ea typeface="Nunito"/>
              <a:cs typeface="Nunito"/>
              <a:sym typeface="Nunito"/>
            </a:endParaRPr>
          </a:p>
          <a:p>
            <a:pPr indent="0" lvl="0" marL="0" rtl="0" algn="l">
              <a:lnSpc>
                <a:spcPct val="115000"/>
              </a:lnSpc>
              <a:spcBef>
                <a:spcPts val="0"/>
              </a:spcBef>
              <a:spcAft>
                <a:spcPts val="0"/>
              </a:spcAft>
              <a:buNone/>
            </a:pPr>
            <a:r>
              <a:rPr lang="en" sz="1600">
                <a:solidFill>
                  <a:schemeClr val="lt1"/>
                </a:solidFill>
                <a:latin typeface="Nunito"/>
                <a:ea typeface="Nunito"/>
                <a:cs typeface="Nunito"/>
                <a:sym typeface="Nunito"/>
              </a:rPr>
              <a:t>A →  B       7</a:t>
            </a:r>
            <a:endParaRPr sz="1600">
              <a:solidFill>
                <a:schemeClr val="lt1"/>
              </a:solidFill>
              <a:latin typeface="Nunito"/>
              <a:ea typeface="Nunito"/>
              <a:cs typeface="Nunito"/>
              <a:sym typeface="Nunito"/>
            </a:endParaRPr>
          </a:p>
          <a:p>
            <a:pPr indent="0" lvl="0" marL="0" rtl="0" algn="l">
              <a:lnSpc>
                <a:spcPct val="115000"/>
              </a:lnSpc>
              <a:spcBef>
                <a:spcPts val="0"/>
              </a:spcBef>
              <a:spcAft>
                <a:spcPts val="0"/>
              </a:spcAft>
              <a:buNone/>
            </a:pPr>
            <a:r>
              <a:rPr lang="en" sz="1600">
                <a:solidFill>
                  <a:schemeClr val="lt1"/>
                </a:solidFill>
                <a:latin typeface="Nunito"/>
                <a:ea typeface="Nunito"/>
                <a:cs typeface="Nunito"/>
                <a:sym typeface="Nunito"/>
              </a:rPr>
              <a:t>A →  C       8</a:t>
            </a:r>
            <a:endParaRPr sz="1600">
              <a:solidFill>
                <a:schemeClr val="lt1"/>
              </a:solidFill>
              <a:latin typeface="Nunito"/>
              <a:ea typeface="Nunito"/>
              <a:cs typeface="Nunito"/>
              <a:sym typeface="Nunito"/>
            </a:endParaRPr>
          </a:p>
        </p:txBody>
      </p:sp>
      <p:sp>
        <p:nvSpPr>
          <p:cNvPr id="218" name="Google Shape;218;p26"/>
          <p:cNvSpPr txBox="1"/>
          <p:nvPr/>
        </p:nvSpPr>
        <p:spPr>
          <a:xfrm>
            <a:off x="2928200" y="2712600"/>
            <a:ext cx="24339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solidFill>
                  <a:schemeClr val="lt1"/>
                </a:solidFill>
                <a:latin typeface="Nunito"/>
                <a:ea typeface="Nunito"/>
                <a:cs typeface="Nunito"/>
                <a:sym typeface="Nunito"/>
              </a:rPr>
              <a:t>Edge BD should be discarded.</a:t>
            </a:r>
            <a:endParaRPr b="1" sz="1100">
              <a:solidFill>
                <a:schemeClr val="lt1"/>
              </a:solidFill>
              <a:latin typeface="Nunito"/>
              <a:ea typeface="Nunito"/>
              <a:cs typeface="Nunito"/>
              <a:sym typeface="Nunito"/>
            </a:endParaRPr>
          </a:p>
        </p:txBody>
      </p:sp>
      <p:sp>
        <p:nvSpPr>
          <p:cNvPr id="219" name="Google Shape;219;p26"/>
          <p:cNvSpPr txBox="1"/>
          <p:nvPr/>
        </p:nvSpPr>
        <p:spPr>
          <a:xfrm>
            <a:off x="2989400" y="1136525"/>
            <a:ext cx="23115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solidFill>
                  <a:schemeClr val="lt1"/>
                </a:solidFill>
                <a:latin typeface="Nunito"/>
                <a:ea typeface="Nunito"/>
                <a:cs typeface="Nunito"/>
                <a:sym typeface="Nunito"/>
              </a:rPr>
              <a:t>Edge BF should be discarded.</a:t>
            </a:r>
            <a:endParaRPr b="1" sz="1100">
              <a:solidFill>
                <a:schemeClr val="lt1"/>
              </a:solidFill>
              <a:latin typeface="Nunito"/>
              <a:ea typeface="Nunito"/>
              <a:cs typeface="Nunito"/>
              <a:sym typeface="Nunito"/>
            </a:endParaRPr>
          </a:p>
        </p:txBody>
      </p:sp>
      <p:sp>
        <p:nvSpPr>
          <p:cNvPr id="220" name="Google Shape;220;p26"/>
          <p:cNvSpPr txBox="1"/>
          <p:nvPr/>
        </p:nvSpPr>
        <p:spPr>
          <a:xfrm>
            <a:off x="76200" y="4514175"/>
            <a:ext cx="7489800" cy="554100"/>
          </a:xfrm>
          <a:prstGeom prst="rect">
            <a:avLst/>
          </a:prstGeom>
          <a:noFill/>
          <a:ln>
            <a:noFill/>
          </a:ln>
        </p:spPr>
        <p:txBody>
          <a:bodyPr anchorCtr="0" anchor="t" bIns="91425" lIns="91425" spcFirstLastPara="1" rIns="91425" wrap="square" tIns="91425">
            <a:spAutoFit/>
          </a:bodyPr>
          <a:lstStyle/>
          <a:p>
            <a:pPr indent="0" lvl="0" marL="0" rtl="0" algn="l">
              <a:lnSpc>
                <a:spcPct val="80000"/>
              </a:lnSpc>
              <a:spcBef>
                <a:spcPts val="0"/>
              </a:spcBef>
              <a:spcAft>
                <a:spcPts val="0"/>
              </a:spcAft>
              <a:buNone/>
            </a:pPr>
            <a:r>
              <a:rPr lang="en" sz="1200">
                <a:solidFill>
                  <a:schemeClr val="lt1"/>
                </a:solidFill>
              </a:rPr>
              <a:t>Figure 9 shows the final steps of the kruskal algorithm</a:t>
            </a:r>
            <a:endParaRPr sz="1200">
              <a:solidFill>
                <a:schemeClr val="lt1"/>
              </a:solidFill>
            </a:endParaRPr>
          </a:p>
          <a:p>
            <a:pPr indent="0" lvl="0" marL="0" rtl="0" algn="l">
              <a:lnSpc>
                <a:spcPct val="80000"/>
              </a:lnSpc>
              <a:spcBef>
                <a:spcPts val="0"/>
              </a:spcBef>
              <a:spcAft>
                <a:spcPts val="0"/>
              </a:spcAft>
              <a:buNone/>
            </a:pPr>
            <a:r>
              <a:rPr lang="en" sz="1200">
                <a:solidFill>
                  <a:schemeClr val="lt1"/>
                </a:solidFill>
              </a:rPr>
              <a:t>Sources:[13]Google Scholar. https://link.springer.com/chapter/10.1007/978-981-10-8968-8_10.</a:t>
            </a:r>
            <a:endParaRPr sz="1200">
              <a:solidFill>
                <a:schemeClr val="lt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A3990"/>
        </a:solidFill>
      </p:bgPr>
    </p:bg>
    <p:spTree>
      <p:nvGrpSpPr>
        <p:cNvPr id="224" name="Shape 224"/>
        <p:cNvGrpSpPr/>
        <p:nvPr/>
      </p:nvGrpSpPr>
      <p:grpSpPr>
        <a:xfrm>
          <a:off x="0" y="0"/>
          <a:ext cx="0" cy="0"/>
          <a:chOff x="0" y="0"/>
          <a:chExt cx="0" cy="0"/>
        </a:xfrm>
      </p:grpSpPr>
      <p:pic>
        <p:nvPicPr>
          <p:cNvPr id="225" name="Google Shape;225;p27"/>
          <p:cNvPicPr preferRelativeResize="0"/>
          <p:nvPr/>
        </p:nvPicPr>
        <p:blipFill rotWithShape="1">
          <a:blip r:embed="rId3">
            <a:alphaModFix/>
          </a:blip>
          <a:srcRect b="18019" l="0" r="0" t="0"/>
          <a:stretch/>
        </p:blipFill>
        <p:spPr>
          <a:xfrm>
            <a:off x="369775" y="1305000"/>
            <a:ext cx="4041900" cy="2316225"/>
          </a:xfrm>
          <a:prstGeom prst="rect">
            <a:avLst/>
          </a:prstGeom>
          <a:noFill/>
          <a:ln>
            <a:noFill/>
          </a:ln>
        </p:spPr>
      </p:pic>
      <p:sp>
        <p:nvSpPr>
          <p:cNvPr id="226" name="Google Shape;226;p27"/>
          <p:cNvSpPr txBox="1"/>
          <p:nvPr/>
        </p:nvSpPr>
        <p:spPr>
          <a:xfrm>
            <a:off x="228600" y="262800"/>
            <a:ext cx="8831100" cy="8898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a:solidFill>
                  <a:schemeClr val="lt1"/>
                </a:solidFill>
                <a:latin typeface="Nunito"/>
                <a:ea typeface="Nunito"/>
                <a:cs typeface="Nunito"/>
                <a:sym typeface="Nunito"/>
              </a:rPr>
              <a:t>The sum of all the edge weights in MST is equal to 17, which is the least possible edge weight for any possible spanning tree structure for this particular graph.</a:t>
            </a:r>
            <a:endParaRPr>
              <a:solidFill>
                <a:schemeClr val="lt1"/>
              </a:solidFill>
              <a:latin typeface="Nunito"/>
              <a:ea typeface="Nunito"/>
              <a:cs typeface="Nunito"/>
              <a:sym typeface="Nunito"/>
            </a:endParaRPr>
          </a:p>
        </p:txBody>
      </p:sp>
      <p:sp>
        <p:nvSpPr>
          <p:cNvPr id="227" name="Google Shape;227;p27"/>
          <p:cNvSpPr txBox="1"/>
          <p:nvPr/>
        </p:nvSpPr>
        <p:spPr>
          <a:xfrm>
            <a:off x="5598000" y="1106850"/>
            <a:ext cx="2061300" cy="322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lt1"/>
                </a:solidFill>
                <a:latin typeface="Nunito"/>
                <a:ea typeface="Nunito"/>
                <a:cs typeface="Nunito"/>
                <a:sym typeface="Nunito"/>
              </a:rPr>
              <a:t>Edges       Weight</a:t>
            </a:r>
            <a:endParaRPr sz="1600">
              <a:solidFill>
                <a:schemeClr val="lt1"/>
              </a:solidFill>
              <a:latin typeface="Nunito"/>
              <a:ea typeface="Nunito"/>
              <a:cs typeface="Nunito"/>
              <a:sym typeface="Nunito"/>
            </a:endParaRPr>
          </a:p>
          <a:p>
            <a:pPr indent="0" lvl="0" marL="0" rtl="0" algn="l">
              <a:spcBef>
                <a:spcPts val="0"/>
              </a:spcBef>
              <a:spcAft>
                <a:spcPts val="0"/>
              </a:spcAft>
              <a:buNone/>
            </a:pPr>
            <a:r>
              <a:t/>
            </a:r>
            <a:endParaRPr sz="1600">
              <a:solidFill>
                <a:schemeClr val="lt1"/>
              </a:solidFill>
              <a:latin typeface="Nunito"/>
              <a:ea typeface="Nunito"/>
              <a:cs typeface="Nunito"/>
              <a:sym typeface="Nunito"/>
            </a:endParaRPr>
          </a:p>
          <a:p>
            <a:pPr indent="0" lvl="0" marL="0" rtl="0" algn="l">
              <a:lnSpc>
                <a:spcPct val="115000"/>
              </a:lnSpc>
              <a:spcBef>
                <a:spcPts val="0"/>
              </a:spcBef>
              <a:spcAft>
                <a:spcPts val="0"/>
              </a:spcAft>
              <a:buNone/>
            </a:pPr>
            <a:r>
              <a:rPr lang="en" sz="1600">
                <a:solidFill>
                  <a:schemeClr val="lt1"/>
                </a:solidFill>
                <a:latin typeface="Nunito"/>
                <a:ea typeface="Nunito"/>
                <a:cs typeface="Nunito"/>
                <a:sym typeface="Nunito"/>
              </a:rPr>
              <a:t>E  → F         2</a:t>
            </a:r>
            <a:endParaRPr sz="1600">
              <a:solidFill>
                <a:schemeClr val="lt1"/>
              </a:solidFill>
              <a:latin typeface="Nunito"/>
              <a:ea typeface="Nunito"/>
              <a:cs typeface="Nunito"/>
              <a:sym typeface="Nunito"/>
            </a:endParaRPr>
          </a:p>
          <a:p>
            <a:pPr indent="0" lvl="0" marL="0" rtl="0" algn="l">
              <a:lnSpc>
                <a:spcPct val="115000"/>
              </a:lnSpc>
              <a:spcBef>
                <a:spcPts val="0"/>
              </a:spcBef>
              <a:spcAft>
                <a:spcPts val="0"/>
              </a:spcAft>
              <a:buNone/>
            </a:pPr>
            <a:r>
              <a:rPr lang="en" sz="1600">
                <a:solidFill>
                  <a:schemeClr val="lt1"/>
                </a:solidFill>
                <a:latin typeface="Nunito"/>
                <a:ea typeface="Nunito"/>
                <a:cs typeface="Nunito"/>
                <a:sym typeface="Nunito"/>
              </a:rPr>
              <a:t>F  → D        2</a:t>
            </a:r>
            <a:endParaRPr sz="1600">
              <a:solidFill>
                <a:schemeClr val="lt1"/>
              </a:solidFill>
              <a:latin typeface="Nunito"/>
              <a:ea typeface="Nunito"/>
              <a:cs typeface="Nunito"/>
              <a:sym typeface="Nunito"/>
            </a:endParaRPr>
          </a:p>
          <a:p>
            <a:pPr indent="0" lvl="0" marL="0" rtl="0" algn="l">
              <a:lnSpc>
                <a:spcPct val="115000"/>
              </a:lnSpc>
              <a:spcBef>
                <a:spcPts val="0"/>
              </a:spcBef>
              <a:spcAft>
                <a:spcPts val="0"/>
              </a:spcAft>
              <a:buNone/>
            </a:pPr>
            <a:r>
              <a:rPr lang="en" sz="1600">
                <a:solidFill>
                  <a:schemeClr val="lt1"/>
                </a:solidFill>
                <a:latin typeface="Nunito"/>
                <a:ea typeface="Nunito"/>
                <a:cs typeface="Nunito"/>
                <a:sym typeface="Nunito"/>
              </a:rPr>
              <a:t>B →  C        3</a:t>
            </a:r>
            <a:endParaRPr sz="1600">
              <a:solidFill>
                <a:schemeClr val="lt1"/>
              </a:solidFill>
              <a:latin typeface="Nunito"/>
              <a:ea typeface="Nunito"/>
              <a:cs typeface="Nunito"/>
              <a:sym typeface="Nunito"/>
            </a:endParaRPr>
          </a:p>
          <a:p>
            <a:pPr indent="0" lvl="0" marL="0" rtl="0" algn="l">
              <a:lnSpc>
                <a:spcPct val="115000"/>
              </a:lnSpc>
              <a:spcBef>
                <a:spcPts val="0"/>
              </a:spcBef>
              <a:spcAft>
                <a:spcPts val="0"/>
              </a:spcAft>
              <a:buNone/>
            </a:pPr>
            <a:r>
              <a:rPr lang="en" sz="1600">
                <a:solidFill>
                  <a:schemeClr val="lt1"/>
                </a:solidFill>
                <a:latin typeface="Nunito"/>
                <a:ea typeface="Nunito"/>
                <a:cs typeface="Nunito"/>
                <a:sym typeface="Nunito"/>
              </a:rPr>
              <a:t>C →  F        3</a:t>
            </a:r>
            <a:endParaRPr sz="1600">
              <a:solidFill>
                <a:schemeClr val="lt1"/>
              </a:solidFill>
              <a:latin typeface="Nunito"/>
              <a:ea typeface="Nunito"/>
              <a:cs typeface="Nunito"/>
              <a:sym typeface="Nunito"/>
            </a:endParaRPr>
          </a:p>
          <a:p>
            <a:pPr indent="0" lvl="0" marL="0" rtl="0" algn="l">
              <a:lnSpc>
                <a:spcPct val="115000"/>
              </a:lnSpc>
              <a:spcBef>
                <a:spcPts val="0"/>
              </a:spcBef>
              <a:spcAft>
                <a:spcPts val="0"/>
              </a:spcAft>
              <a:buNone/>
            </a:pPr>
            <a:r>
              <a:rPr lang="en" sz="1600">
                <a:solidFill>
                  <a:schemeClr val="lt1"/>
                </a:solidFill>
                <a:latin typeface="Nunito"/>
                <a:ea typeface="Nunito"/>
                <a:cs typeface="Nunito"/>
                <a:sym typeface="Nunito"/>
              </a:rPr>
              <a:t>C →  D       4</a:t>
            </a:r>
            <a:endParaRPr sz="1600">
              <a:solidFill>
                <a:schemeClr val="lt1"/>
              </a:solidFill>
              <a:latin typeface="Nunito"/>
              <a:ea typeface="Nunito"/>
              <a:cs typeface="Nunito"/>
              <a:sym typeface="Nunito"/>
            </a:endParaRPr>
          </a:p>
          <a:p>
            <a:pPr indent="0" lvl="0" marL="0" rtl="0" algn="l">
              <a:lnSpc>
                <a:spcPct val="115000"/>
              </a:lnSpc>
              <a:spcBef>
                <a:spcPts val="0"/>
              </a:spcBef>
              <a:spcAft>
                <a:spcPts val="0"/>
              </a:spcAft>
              <a:buNone/>
            </a:pPr>
            <a:r>
              <a:rPr lang="en" sz="1600">
                <a:solidFill>
                  <a:schemeClr val="lt1"/>
                </a:solidFill>
                <a:latin typeface="Nunito"/>
                <a:ea typeface="Nunito"/>
                <a:cs typeface="Nunito"/>
                <a:sym typeface="Nunito"/>
              </a:rPr>
              <a:t>B →  F        5</a:t>
            </a:r>
            <a:endParaRPr sz="1600">
              <a:solidFill>
                <a:schemeClr val="lt1"/>
              </a:solidFill>
              <a:latin typeface="Nunito"/>
              <a:ea typeface="Nunito"/>
              <a:cs typeface="Nunito"/>
              <a:sym typeface="Nunito"/>
            </a:endParaRPr>
          </a:p>
          <a:p>
            <a:pPr indent="0" lvl="0" marL="0" rtl="0" algn="l">
              <a:lnSpc>
                <a:spcPct val="115000"/>
              </a:lnSpc>
              <a:spcBef>
                <a:spcPts val="0"/>
              </a:spcBef>
              <a:spcAft>
                <a:spcPts val="0"/>
              </a:spcAft>
              <a:buNone/>
            </a:pPr>
            <a:r>
              <a:rPr lang="en" sz="1600">
                <a:solidFill>
                  <a:schemeClr val="lt1"/>
                </a:solidFill>
                <a:latin typeface="Nunito"/>
                <a:ea typeface="Nunito"/>
                <a:cs typeface="Nunito"/>
                <a:sym typeface="Nunito"/>
              </a:rPr>
              <a:t>B →  D       6</a:t>
            </a:r>
            <a:endParaRPr sz="1600">
              <a:solidFill>
                <a:schemeClr val="lt1"/>
              </a:solidFill>
              <a:latin typeface="Nunito"/>
              <a:ea typeface="Nunito"/>
              <a:cs typeface="Nunito"/>
              <a:sym typeface="Nunito"/>
            </a:endParaRPr>
          </a:p>
          <a:p>
            <a:pPr indent="0" lvl="0" marL="0" rtl="0" algn="l">
              <a:lnSpc>
                <a:spcPct val="115000"/>
              </a:lnSpc>
              <a:spcBef>
                <a:spcPts val="0"/>
              </a:spcBef>
              <a:spcAft>
                <a:spcPts val="0"/>
              </a:spcAft>
              <a:buNone/>
            </a:pPr>
            <a:r>
              <a:rPr lang="en" sz="1600">
                <a:solidFill>
                  <a:schemeClr val="lt1"/>
                </a:solidFill>
                <a:latin typeface="Nunito"/>
                <a:ea typeface="Nunito"/>
                <a:cs typeface="Nunito"/>
                <a:sym typeface="Nunito"/>
              </a:rPr>
              <a:t>A →  B       7</a:t>
            </a:r>
            <a:endParaRPr sz="1600">
              <a:solidFill>
                <a:schemeClr val="lt1"/>
              </a:solidFill>
              <a:latin typeface="Nunito"/>
              <a:ea typeface="Nunito"/>
              <a:cs typeface="Nunito"/>
              <a:sym typeface="Nunito"/>
            </a:endParaRPr>
          </a:p>
          <a:p>
            <a:pPr indent="0" lvl="0" marL="0" rtl="0" algn="l">
              <a:lnSpc>
                <a:spcPct val="115000"/>
              </a:lnSpc>
              <a:spcBef>
                <a:spcPts val="0"/>
              </a:spcBef>
              <a:spcAft>
                <a:spcPts val="0"/>
              </a:spcAft>
              <a:buNone/>
            </a:pPr>
            <a:r>
              <a:rPr lang="en" sz="1600">
                <a:solidFill>
                  <a:schemeClr val="lt1"/>
                </a:solidFill>
                <a:latin typeface="Nunito"/>
                <a:ea typeface="Nunito"/>
                <a:cs typeface="Nunito"/>
                <a:sym typeface="Nunito"/>
              </a:rPr>
              <a:t>A →  C       8</a:t>
            </a:r>
            <a:endParaRPr sz="1600">
              <a:solidFill>
                <a:schemeClr val="lt1"/>
              </a:solidFill>
              <a:latin typeface="Nunito"/>
              <a:ea typeface="Nunito"/>
              <a:cs typeface="Nunito"/>
              <a:sym typeface="Nunito"/>
            </a:endParaRPr>
          </a:p>
        </p:txBody>
      </p:sp>
      <p:sp>
        <p:nvSpPr>
          <p:cNvPr id="228" name="Google Shape;228;p27"/>
          <p:cNvSpPr txBox="1"/>
          <p:nvPr/>
        </p:nvSpPr>
        <p:spPr>
          <a:xfrm>
            <a:off x="369775" y="3827550"/>
            <a:ext cx="40419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solidFill>
                  <a:schemeClr val="lt1"/>
                </a:solidFill>
                <a:latin typeface="Nunito"/>
                <a:ea typeface="Nunito"/>
                <a:cs typeface="Nunito"/>
                <a:sym typeface="Nunito"/>
              </a:rPr>
              <a:t>Minimum Spanning Tree (MST) with 5 Edges</a:t>
            </a:r>
            <a:endParaRPr b="1" sz="1300">
              <a:solidFill>
                <a:schemeClr val="lt1"/>
              </a:solidFill>
              <a:latin typeface="Nunito"/>
              <a:ea typeface="Nunito"/>
              <a:cs typeface="Nunito"/>
              <a:sym typeface="Nunito"/>
            </a:endParaRPr>
          </a:p>
        </p:txBody>
      </p:sp>
      <p:sp>
        <p:nvSpPr>
          <p:cNvPr id="229" name="Google Shape;229;p27"/>
          <p:cNvSpPr txBox="1"/>
          <p:nvPr/>
        </p:nvSpPr>
        <p:spPr>
          <a:xfrm>
            <a:off x="76200" y="4514175"/>
            <a:ext cx="7489800" cy="554100"/>
          </a:xfrm>
          <a:prstGeom prst="rect">
            <a:avLst/>
          </a:prstGeom>
          <a:noFill/>
          <a:ln>
            <a:noFill/>
          </a:ln>
        </p:spPr>
        <p:txBody>
          <a:bodyPr anchorCtr="0" anchor="t" bIns="91425" lIns="91425" spcFirstLastPara="1" rIns="91425" wrap="square" tIns="91425">
            <a:spAutoFit/>
          </a:bodyPr>
          <a:lstStyle/>
          <a:p>
            <a:pPr indent="0" lvl="0" marL="0" rtl="0" algn="l">
              <a:lnSpc>
                <a:spcPct val="80000"/>
              </a:lnSpc>
              <a:spcBef>
                <a:spcPts val="0"/>
              </a:spcBef>
              <a:spcAft>
                <a:spcPts val="0"/>
              </a:spcAft>
              <a:buNone/>
            </a:pPr>
            <a:r>
              <a:rPr lang="en" sz="1200">
                <a:solidFill>
                  <a:schemeClr val="lt1"/>
                </a:solidFill>
              </a:rPr>
              <a:t>Figure 10 shows the final steps of the kruskal algorithm</a:t>
            </a:r>
            <a:endParaRPr sz="1200">
              <a:solidFill>
                <a:schemeClr val="lt1"/>
              </a:solidFill>
            </a:endParaRPr>
          </a:p>
          <a:p>
            <a:pPr indent="0" lvl="0" marL="0" rtl="0" algn="l">
              <a:lnSpc>
                <a:spcPct val="80000"/>
              </a:lnSpc>
              <a:spcBef>
                <a:spcPts val="0"/>
              </a:spcBef>
              <a:spcAft>
                <a:spcPts val="0"/>
              </a:spcAft>
              <a:buNone/>
            </a:pPr>
            <a:r>
              <a:rPr lang="en" sz="1200">
                <a:solidFill>
                  <a:schemeClr val="lt1"/>
                </a:solidFill>
              </a:rPr>
              <a:t>Sources:[13]Google Scholar. https://link.springer.com/chapter/10.1007/978-981-10-8968-8_10.</a:t>
            </a:r>
            <a:endParaRPr sz="1200">
              <a:solidFill>
                <a:schemeClr val="lt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A3990"/>
        </a:solidFill>
      </p:bgPr>
    </p:bg>
    <p:spTree>
      <p:nvGrpSpPr>
        <p:cNvPr id="233" name="Shape 233"/>
        <p:cNvGrpSpPr/>
        <p:nvPr/>
      </p:nvGrpSpPr>
      <p:grpSpPr>
        <a:xfrm>
          <a:off x="0" y="0"/>
          <a:ext cx="0" cy="0"/>
          <a:chOff x="0" y="0"/>
          <a:chExt cx="0" cy="0"/>
        </a:xfrm>
      </p:grpSpPr>
      <p:sp>
        <p:nvSpPr>
          <p:cNvPr id="234" name="Google Shape;234;p28"/>
          <p:cNvSpPr txBox="1"/>
          <p:nvPr/>
        </p:nvSpPr>
        <p:spPr>
          <a:xfrm>
            <a:off x="0" y="202750"/>
            <a:ext cx="9144000" cy="494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2000">
              <a:solidFill>
                <a:schemeClr val="lt1"/>
              </a:solidFill>
            </a:endParaRPr>
          </a:p>
          <a:p>
            <a:pPr indent="0" lvl="0" marL="0" rtl="0" algn="l">
              <a:spcBef>
                <a:spcPts val="0"/>
              </a:spcBef>
              <a:spcAft>
                <a:spcPts val="0"/>
              </a:spcAft>
              <a:buNone/>
            </a:pPr>
            <a:r>
              <a:rPr b="1" lang="en" sz="2000">
                <a:solidFill>
                  <a:schemeClr val="lt1"/>
                </a:solidFill>
              </a:rPr>
              <a:t>  </a:t>
            </a:r>
            <a:r>
              <a:rPr b="1" lang="en" sz="2000">
                <a:solidFill>
                  <a:schemeClr val="lt1"/>
                </a:solidFill>
              </a:rPr>
              <a:t>New tentative perspective of plan:</a:t>
            </a:r>
            <a:r>
              <a:rPr b="1" lang="en" sz="1800">
                <a:solidFill>
                  <a:schemeClr val="lt1"/>
                </a:solidFill>
              </a:rPr>
              <a:t> </a:t>
            </a:r>
            <a:endParaRPr b="1" sz="1800">
              <a:solidFill>
                <a:schemeClr val="lt1"/>
              </a:solidFill>
            </a:endParaRPr>
          </a:p>
          <a:p>
            <a:pPr indent="0" lvl="0" marL="0" rtl="0" algn="l">
              <a:spcBef>
                <a:spcPts val="0"/>
              </a:spcBef>
              <a:spcAft>
                <a:spcPts val="0"/>
              </a:spcAft>
              <a:buNone/>
            </a:pPr>
            <a:r>
              <a:t/>
            </a:r>
            <a:endParaRPr sz="1600">
              <a:solidFill>
                <a:schemeClr val="lt1"/>
              </a:solidFill>
            </a:endParaRPr>
          </a:p>
          <a:p>
            <a:pPr indent="-330200" lvl="0" marL="457200" rtl="0" algn="l">
              <a:spcBef>
                <a:spcPts val="0"/>
              </a:spcBef>
              <a:spcAft>
                <a:spcPts val="0"/>
              </a:spcAft>
              <a:buClr>
                <a:schemeClr val="lt1"/>
              </a:buClr>
              <a:buSzPts val="1600"/>
              <a:buChar char="●"/>
            </a:pPr>
            <a:r>
              <a:rPr lang="en" sz="1600">
                <a:solidFill>
                  <a:schemeClr val="lt1"/>
                </a:solidFill>
              </a:rPr>
              <a:t>Find the lowest cost possible to mark CSUN's walkways in order to use a line follower robot.</a:t>
            </a:r>
            <a:endParaRPr sz="1600">
              <a:solidFill>
                <a:schemeClr val="lt1"/>
              </a:solidFill>
            </a:endParaRPr>
          </a:p>
          <a:p>
            <a:pPr indent="0" lvl="0" marL="457200" rtl="0" algn="l">
              <a:spcBef>
                <a:spcPts val="0"/>
              </a:spcBef>
              <a:spcAft>
                <a:spcPts val="0"/>
              </a:spcAft>
              <a:buNone/>
            </a:pPr>
            <a:r>
              <a:t/>
            </a:r>
            <a:endParaRPr sz="1600">
              <a:solidFill>
                <a:schemeClr val="lt1"/>
              </a:solidFill>
            </a:endParaRPr>
          </a:p>
          <a:p>
            <a:pPr indent="-330200" lvl="0" marL="457200" rtl="0" algn="l">
              <a:spcBef>
                <a:spcPts val="0"/>
              </a:spcBef>
              <a:spcAft>
                <a:spcPts val="0"/>
              </a:spcAft>
              <a:buClr>
                <a:schemeClr val="lt1"/>
              </a:buClr>
              <a:buSzPts val="1600"/>
              <a:buChar char="●"/>
            </a:pPr>
            <a:r>
              <a:rPr lang="en" sz="1600">
                <a:solidFill>
                  <a:schemeClr val="lt1"/>
                </a:solidFill>
              </a:rPr>
              <a:t>Using Kruskal's algorithm we will find the minimal possible cost per foot length to implement this idea.</a:t>
            </a:r>
            <a:endParaRPr sz="1600">
              <a:solidFill>
                <a:schemeClr val="lt1"/>
              </a:solidFill>
            </a:endParaRPr>
          </a:p>
          <a:p>
            <a:pPr indent="0" lvl="0" marL="457200" rtl="0" algn="l">
              <a:spcBef>
                <a:spcPts val="0"/>
              </a:spcBef>
              <a:spcAft>
                <a:spcPts val="0"/>
              </a:spcAft>
              <a:buNone/>
            </a:pPr>
            <a:r>
              <a:t/>
            </a:r>
            <a:endParaRPr sz="1600">
              <a:solidFill>
                <a:schemeClr val="lt1"/>
              </a:solidFill>
            </a:endParaRPr>
          </a:p>
          <a:p>
            <a:pPr indent="-330200" lvl="0" marL="457200" rtl="0" algn="l">
              <a:spcBef>
                <a:spcPts val="0"/>
              </a:spcBef>
              <a:spcAft>
                <a:spcPts val="0"/>
              </a:spcAft>
              <a:buClr>
                <a:schemeClr val="lt1"/>
              </a:buClr>
              <a:buSzPts val="1600"/>
              <a:buChar char="●"/>
            </a:pPr>
            <a:r>
              <a:rPr lang="en" sz="1600">
                <a:solidFill>
                  <a:schemeClr val="lt1"/>
                </a:solidFill>
              </a:rPr>
              <a:t>It will be possible to use a line follower robot to perform multiple tasks like:</a:t>
            </a:r>
            <a:endParaRPr sz="1600">
              <a:solidFill>
                <a:schemeClr val="lt1"/>
              </a:solidFill>
            </a:endParaRPr>
          </a:p>
          <a:p>
            <a:pPr indent="0" lvl="0" marL="0" rtl="0" algn="l">
              <a:spcBef>
                <a:spcPts val="0"/>
              </a:spcBef>
              <a:spcAft>
                <a:spcPts val="0"/>
              </a:spcAft>
              <a:buNone/>
            </a:pPr>
            <a:r>
              <a:t/>
            </a:r>
            <a:endParaRPr sz="1600">
              <a:solidFill>
                <a:schemeClr val="lt1"/>
              </a:solidFill>
            </a:endParaRPr>
          </a:p>
          <a:p>
            <a:pPr indent="-330200" lvl="0" marL="1371600" rtl="0" algn="l">
              <a:lnSpc>
                <a:spcPct val="115000"/>
              </a:lnSpc>
              <a:spcBef>
                <a:spcPts val="0"/>
              </a:spcBef>
              <a:spcAft>
                <a:spcPts val="0"/>
              </a:spcAft>
              <a:buClr>
                <a:schemeClr val="lt1"/>
              </a:buClr>
              <a:buSzPts val="1600"/>
              <a:buChar char="●"/>
            </a:pPr>
            <a:r>
              <a:rPr lang="en" sz="1600">
                <a:solidFill>
                  <a:schemeClr val="lt1"/>
                </a:solidFill>
              </a:rPr>
              <a:t>Pick up books from the Library book drops around the campus</a:t>
            </a:r>
            <a:endParaRPr sz="1600">
              <a:solidFill>
                <a:schemeClr val="lt1"/>
              </a:solidFill>
            </a:endParaRPr>
          </a:p>
          <a:p>
            <a:pPr indent="-330200" lvl="0" marL="1371600" rtl="0" algn="l">
              <a:lnSpc>
                <a:spcPct val="115000"/>
              </a:lnSpc>
              <a:spcBef>
                <a:spcPts val="0"/>
              </a:spcBef>
              <a:spcAft>
                <a:spcPts val="0"/>
              </a:spcAft>
              <a:buClr>
                <a:schemeClr val="lt1"/>
              </a:buClr>
              <a:buSzPts val="1600"/>
              <a:buChar char="●"/>
            </a:pPr>
            <a:r>
              <a:rPr lang="en" sz="1600">
                <a:solidFill>
                  <a:schemeClr val="lt1"/>
                </a:solidFill>
              </a:rPr>
              <a:t>Transportation of different materials, waste, goods, people (drop off people to different locations and have the robot to go back by itself)</a:t>
            </a:r>
            <a:endParaRPr sz="1600">
              <a:solidFill>
                <a:schemeClr val="lt1"/>
              </a:solidFill>
            </a:endParaRPr>
          </a:p>
          <a:p>
            <a:pPr indent="-330200" lvl="0" marL="1371600" rtl="0" algn="l">
              <a:lnSpc>
                <a:spcPct val="115000"/>
              </a:lnSpc>
              <a:spcBef>
                <a:spcPts val="0"/>
              </a:spcBef>
              <a:spcAft>
                <a:spcPts val="0"/>
              </a:spcAft>
              <a:buClr>
                <a:schemeClr val="lt1"/>
              </a:buClr>
              <a:buSzPts val="1600"/>
              <a:buChar char="●"/>
            </a:pPr>
            <a:r>
              <a:rPr lang="en" sz="1600">
                <a:solidFill>
                  <a:schemeClr val="lt1"/>
                </a:solidFill>
              </a:rPr>
              <a:t>Keep CSUN campus clean</a:t>
            </a:r>
            <a:endParaRPr sz="1600">
              <a:solidFill>
                <a:schemeClr val="lt1"/>
              </a:solidFill>
            </a:endParaRPr>
          </a:p>
          <a:p>
            <a:pPr indent="-330200" lvl="0" marL="1371600" rtl="0" algn="l">
              <a:lnSpc>
                <a:spcPct val="115000"/>
              </a:lnSpc>
              <a:spcBef>
                <a:spcPts val="0"/>
              </a:spcBef>
              <a:spcAft>
                <a:spcPts val="0"/>
              </a:spcAft>
              <a:buClr>
                <a:schemeClr val="lt1"/>
              </a:buClr>
              <a:buSzPts val="1600"/>
              <a:buChar char="●"/>
            </a:pPr>
            <a:r>
              <a:rPr lang="en" sz="1600">
                <a:solidFill>
                  <a:schemeClr val="lt1"/>
                </a:solidFill>
              </a:rPr>
              <a:t>And many more tasks.</a:t>
            </a:r>
            <a:endParaRPr sz="1600">
              <a:solidFill>
                <a:schemeClr val="lt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A3990"/>
        </a:solidFill>
      </p:bgPr>
    </p:bg>
    <p:spTree>
      <p:nvGrpSpPr>
        <p:cNvPr id="238" name="Shape 238"/>
        <p:cNvGrpSpPr/>
        <p:nvPr/>
      </p:nvGrpSpPr>
      <p:grpSpPr>
        <a:xfrm>
          <a:off x="0" y="0"/>
          <a:ext cx="0" cy="0"/>
          <a:chOff x="0" y="0"/>
          <a:chExt cx="0" cy="0"/>
        </a:xfrm>
      </p:grpSpPr>
      <p:pic>
        <p:nvPicPr>
          <p:cNvPr id="239" name="Google Shape;239;p29"/>
          <p:cNvPicPr preferRelativeResize="0"/>
          <p:nvPr/>
        </p:nvPicPr>
        <p:blipFill>
          <a:blip r:embed="rId3">
            <a:alphaModFix/>
          </a:blip>
          <a:stretch>
            <a:fillRect/>
          </a:stretch>
        </p:blipFill>
        <p:spPr>
          <a:xfrm>
            <a:off x="4844875" y="152400"/>
            <a:ext cx="4072288" cy="4838701"/>
          </a:xfrm>
          <a:prstGeom prst="rect">
            <a:avLst/>
          </a:prstGeom>
          <a:noFill/>
          <a:ln>
            <a:noFill/>
          </a:ln>
        </p:spPr>
      </p:pic>
      <p:sp>
        <p:nvSpPr>
          <p:cNvPr id="240" name="Google Shape;240;p29"/>
          <p:cNvSpPr txBox="1"/>
          <p:nvPr/>
        </p:nvSpPr>
        <p:spPr>
          <a:xfrm>
            <a:off x="1670500" y="2049725"/>
            <a:ext cx="3113400" cy="114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500">
                <a:solidFill>
                  <a:schemeClr val="lt1"/>
                </a:solidFill>
              </a:rPr>
              <a:t>PORTION OF CSUN MAP</a:t>
            </a:r>
            <a:endParaRPr>
              <a:solidFill>
                <a:schemeClr val="lt1"/>
              </a:solidFill>
            </a:endParaRPr>
          </a:p>
        </p:txBody>
      </p:sp>
      <p:sp>
        <p:nvSpPr>
          <p:cNvPr id="241" name="Google Shape;241;p29"/>
          <p:cNvSpPr txBox="1"/>
          <p:nvPr/>
        </p:nvSpPr>
        <p:spPr>
          <a:xfrm>
            <a:off x="76200" y="4343100"/>
            <a:ext cx="4655400" cy="648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a:solidFill>
                  <a:schemeClr val="lt1"/>
                </a:solidFill>
                <a:latin typeface="Roboto"/>
                <a:ea typeface="Roboto"/>
                <a:cs typeface="Roboto"/>
                <a:sym typeface="Roboto"/>
              </a:rPr>
              <a:t>Figure 11 shows a part of the CSUN campus</a:t>
            </a:r>
            <a:endParaRPr>
              <a:solidFill>
                <a:schemeClr val="lt1"/>
              </a:solidFill>
              <a:latin typeface="Roboto"/>
              <a:ea typeface="Roboto"/>
              <a:cs typeface="Roboto"/>
              <a:sym typeface="Roboto"/>
            </a:endParaRPr>
          </a:p>
          <a:p>
            <a:pPr indent="0" lvl="0" marL="0" rtl="0" algn="l">
              <a:lnSpc>
                <a:spcPct val="115000"/>
              </a:lnSpc>
              <a:spcBef>
                <a:spcPts val="0"/>
              </a:spcBef>
              <a:spcAft>
                <a:spcPts val="0"/>
              </a:spcAft>
              <a:buNone/>
            </a:pPr>
            <a:r>
              <a:rPr lang="en">
                <a:solidFill>
                  <a:schemeClr val="lt1"/>
                </a:solidFill>
                <a:latin typeface="Roboto"/>
                <a:ea typeface="Roboto"/>
                <a:cs typeface="Roboto"/>
                <a:sym typeface="Roboto"/>
              </a:rPr>
              <a:t>Source: [6]https://3dmap.csun.edu</a:t>
            </a:r>
            <a:endParaRPr>
              <a:solidFill>
                <a:schemeClr val="lt1"/>
              </a:solidFill>
              <a:latin typeface="Nunito"/>
              <a:ea typeface="Nunito"/>
              <a:cs typeface="Nunito"/>
              <a:sym typeface="Nunito"/>
            </a:endParaRPr>
          </a:p>
        </p:txBody>
      </p:sp>
      <p:sp>
        <p:nvSpPr>
          <p:cNvPr id="242" name="Google Shape;242;p29"/>
          <p:cNvSpPr txBox="1"/>
          <p:nvPr/>
        </p:nvSpPr>
        <p:spPr>
          <a:xfrm>
            <a:off x="4084300" y="2819575"/>
            <a:ext cx="4710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lt1"/>
                </a:solidFill>
                <a:latin typeface="Nunito"/>
                <a:ea typeface="Nunito"/>
                <a:cs typeface="Nunito"/>
                <a:sym typeface="Nunito"/>
              </a:rPr>
              <a:t>[6]</a:t>
            </a:r>
            <a:endParaRPr sz="1300">
              <a:solidFill>
                <a:schemeClr val="lt1"/>
              </a:solidFill>
              <a:latin typeface="Nunito"/>
              <a:ea typeface="Nunito"/>
              <a:cs typeface="Nunito"/>
              <a:sym typeface="Nunito"/>
            </a:endParaRPr>
          </a:p>
        </p:txBody>
      </p:sp>
      <p:sp>
        <p:nvSpPr>
          <p:cNvPr id="243" name="Google Shape;243;p29"/>
          <p:cNvSpPr txBox="1"/>
          <p:nvPr/>
        </p:nvSpPr>
        <p:spPr>
          <a:xfrm>
            <a:off x="117725" y="139125"/>
            <a:ext cx="4537800" cy="104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4400">
                <a:solidFill>
                  <a:schemeClr val="lt1"/>
                </a:solidFill>
              </a:rPr>
              <a:t>Implementation</a:t>
            </a:r>
            <a:endParaRPr b="1" sz="4400">
              <a:solidFill>
                <a:schemeClr val="lt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A3990"/>
        </a:solidFill>
      </p:bgPr>
    </p:bg>
    <p:spTree>
      <p:nvGrpSpPr>
        <p:cNvPr id="247" name="Shape 247"/>
        <p:cNvGrpSpPr/>
        <p:nvPr/>
      </p:nvGrpSpPr>
      <p:grpSpPr>
        <a:xfrm>
          <a:off x="0" y="0"/>
          <a:ext cx="0" cy="0"/>
          <a:chOff x="0" y="0"/>
          <a:chExt cx="0" cy="0"/>
        </a:xfrm>
      </p:grpSpPr>
      <p:pic>
        <p:nvPicPr>
          <p:cNvPr id="248" name="Google Shape;248;p30"/>
          <p:cNvPicPr preferRelativeResize="0"/>
          <p:nvPr/>
        </p:nvPicPr>
        <p:blipFill rotWithShape="1">
          <a:blip r:embed="rId3">
            <a:alphaModFix/>
          </a:blip>
          <a:srcRect b="5628" l="5916" r="6823" t="17584"/>
          <a:stretch/>
        </p:blipFill>
        <p:spPr>
          <a:xfrm>
            <a:off x="554550" y="1060700"/>
            <a:ext cx="7978725" cy="3686300"/>
          </a:xfrm>
          <a:prstGeom prst="rect">
            <a:avLst/>
          </a:prstGeom>
          <a:noFill/>
          <a:ln>
            <a:noFill/>
          </a:ln>
        </p:spPr>
      </p:pic>
      <p:sp>
        <p:nvSpPr>
          <p:cNvPr id="249" name="Google Shape;249;p30"/>
          <p:cNvSpPr txBox="1"/>
          <p:nvPr/>
        </p:nvSpPr>
        <p:spPr>
          <a:xfrm>
            <a:off x="490725" y="192825"/>
            <a:ext cx="7830300" cy="71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4800">
                <a:solidFill>
                  <a:schemeClr val="lt1"/>
                </a:solidFill>
              </a:rPr>
              <a:t>Dataset Collection</a:t>
            </a:r>
            <a:endParaRPr sz="4800">
              <a:solidFill>
                <a:schemeClr val="lt1"/>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A3990"/>
        </a:solidFill>
      </p:bgPr>
    </p:bg>
    <p:spTree>
      <p:nvGrpSpPr>
        <p:cNvPr id="253" name="Shape 253"/>
        <p:cNvGrpSpPr/>
        <p:nvPr/>
      </p:nvGrpSpPr>
      <p:grpSpPr>
        <a:xfrm>
          <a:off x="0" y="0"/>
          <a:ext cx="0" cy="0"/>
          <a:chOff x="0" y="0"/>
          <a:chExt cx="0" cy="0"/>
        </a:xfrm>
      </p:grpSpPr>
      <p:pic>
        <p:nvPicPr>
          <p:cNvPr id="254" name="Google Shape;254;p31"/>
          <p:cNvPicPr preferRelativeResize="0"/>
          <p:nvPr/>
        </p:nvPicPr>
        <p:blipFill>
          <a:blip r:embed="rId3">
            <a:alphaModFix/>
          </a:blip>
          <a:stretch>
            <a:fillRect/>
          </a:stretch>
        </p:blipFill>
        <p:spPr>
          <a:xfrm>
            <a:off x="924150" y="1233325"/>
            <a:ext cx="7068799" cy="3502849"/>
          </a:xfrm>
          <a:prstGeom prst="rect">
            <a:avLst/>
          </a:prstGeom>
          <a:noFill/>
          <a:ln>
            <a:noFill/>
          </a:ln>
        </p:spPr>
      </p:pic>
      <p:sp>
        <p:nvSpPr>
          <p:cNvPr id="255" name="Google Shape;255;p31"/>
          <p:cNvSpPr txBox="1"/>
          <p:nvPr/>
        </p:nvSpPr>
        <p:spPr>
          <a:xfrm>
            <a:off x="226950" y="229875"/>
            <a:ext cx="8690100" cy="12321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 sz="3000">
                <a:solidFill>
                  <a:schemeClr val="lt1"/>
                </a:solidFill>
              </a:rPr>
              <a:t>Dataset : </a:t>
            </a:r>
            <a:endParaRPr b="1" sz="3000">
              <a:solidFill>
                <a:schemeClr val="lt1"/>
              </a:solidFill>
            </a:endParaRPr>
          </a:p>
          <a:p>
            <a:pPr indent="0" lvl="0" marL="0" rtl="0" algn="ctr">
              <a:lnSpc>
                <a:spcPct val="115000"/>
              </a:lnSpc>
              <a:spcBef>
                <a:spcPts val="0"/>
              </a:spcBef>
              <a:spcAft>
                <a:spcPts val="0"/>
              </a:spcAft>
              <a:buNone/>
            </a:pPr>
            <a:r>
              <a:rPr b="1" lang="en" sz="1700">
                <a:solidFill>
                  <a:schemeClr val="lt1"/>
                </a:solidFill>
              </a:rPr>
              <a:t>We collected 48 distances that connect 37 vertices in this portion of CSUN campus</a:t>
            </a:r>
            <a:endParaRPr b="1" sz="1700">
              <a:solidFill>
                <a:schemeClr val="lt1"/>
              </a:solidFill>
            </a:endParaRPr>
          </a:p>
          <a:p>
            <a:pPr indent="0" lvl="0" marL="0" rtl="0" algn="l">
              <a:lnSpc>
                <a:spcPct val="115000"/>
              </a:lnSpc>
              <a:spcBef>
                <a:spcPts val="0"/>
              </a:spcBef>
              <a:spcAft>
                <a:spcPts val="0"/>
              </a:spcAft>
              <a:buNone/>
            </a:pPr>
            <a:r>
              <a:t/>
            </a:r>
            <a:endParaRPr>
              <a:solidFill>
                <a:schemeClr val="lt1"/>
              </a:solidFill>
            </a:endParaRPr>
          </a:p>
        </p:txBody>
      </p:sp>
      <p:sp>
        <p:nvSpPr>
          <p:cNvPr id="256" name="Google Shape;256;p31"/>
          <p:cNvSpPr txBox="1"/>
          <p:nvPr/>
        </p:nvSpPr>
        <p:spPr>
          <a:xfrm>
            <a:off x="-76200" y="4828475"/>
            <a:ext cx="7451400" cy="369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200">
                <a:solidFill>
                  <a:schemeClr val="lt1"/>
                </a:solidFill>
              </a:rPr>
              <a:t>Figure 12 Map of data set collected</a:t>
            </a:r>
            <a:endParaRPr sz="1200">
              <a:solidFill>
                <a:schemeClr val="lt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A3990"/>
        </a:solidFill>
      </p:bgPr>
    </p:bg>
    <p:spTree>
      <p:nvGrpSpPr>
        <p:cNvPr id="91" name="Shape 91"/>
        <p:cNvGrpSpPr/>
        <p:nvPr/>
      </p:nvGrpSpPr>
      <p:grpSpPr>
        <a:xfrm>
          <a:off x="0" y="0"/>
          <a:ext cx="0" cy="0"/>
          <a:chOff x="0" y="0"/>
          <a:chExt cx="0" cy="0"/>
        </a:xfrm>
      </p:grpSpPr>
      <p:sp>
        <p:nvSpPr>
          <p:cNvPr id="92" name="Google Shape;92;p14"/>
          <p:cNvSpPr txBox="1"/>
          <p:nvPr/>
        </p:nvSpPr>
        <p:spPr>
          <a:xfrm>
            <a:off x="1569000" y="1766500"/>
            <a:ext cx="6006000" cy="1232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8600">
                <a:solidFill>
                  <a:schemeClr val="lt1"/>
                </a:solidFill>
              </a:rPr>
              <a:t>Introduction</a:t>
            </a:r>
            <a:endParaRPr sz="8600">
              <a:solidFill>
                <a:schemeClr val="lt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A3990"/>
        </a:solidFill>
      </p:bgPr>
    </p:bg>
    <p:spTree>
      <p:nvGrpSpPr>
        <p:cNvPr id="260" name="Shape 260"/>
        <p:cNvGrpSpPr/>
        <p:nvPr/>
      </p:nvGrpSpPr>
      <p:grpSpPr>
        <a:xfrm>
          <a:off x="0" y="0"/>
          <a:ext cx="0" cy="0"/>
          <a:chOff x="0" y="0"/>
          <a:chExt cx="0" cy="0"/>
        </a:xfrm>
      </p:grpSpPr>
      <p:sp>
        <p:nvSpPr>
          <p:cNvPr id="261" name="Google Shape;261;p32"/>
          <p:cNvSpPr txBox="1"/>
          <p:nvPr/>
        </p:nvSpPr>
        <p:spPr>
          <a:xfrm>
            <a:off x="1332433" y="314200"/>
            <a:ext cx="6540900" cy="861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200">
                <a:solidFill>
                  <a:schemeClr val="lt1"/>
                </a:solidFill>
              </a:rPr>
              <a:t>We used google maps to obtain the distance between each vertex.</a:t>
            </a:r>
            <a:endParaRPr sz="2200">
              <a:solidFill>
                <a:schemeClr val="lt1"/>
              </a:solidFill>
            </a:endParaRPr>
          </a:p>
        </p:txBody>
      </p:sp>
      <p:pic>
        <p:nvPicPr>
          <p:cNvPr id="262" name="Google Shape;262;p32"/>
          <p:cNvPicPr preferRelativeResize="0"/>
          <p:nvPr/>
        </p:nvPicPr>
        <p:blipFill rotWithShape="1">
          <a:blip r:embed="rId3">
            <a:alphaModFix/>
          </a:blip>
          <a:srcRect b="31947" l="50952" r="27424" t="29898"/>
          <a:stretch/>
        </p:blipFill>
        <p:spPr>
          <a:xfrm>
            <a:off x="572375" y="1427700"/>
            <a:ext cx="3311380" cy="3261301"/>
          </a:xfrm>
          <a:prstGeom prst="rect">
            <a:avLst/>
          </a:prstGeom>
          <a:noFill/>
          <a:ln>
            <a:noFill/>
          </a:ln>
        </p:spPr>
      </p:pic>
      <p:sp>
        <p:nvSpPr>
          <p:cNvPr id="263" name="Google Shape;263;p32"/>
          <p:cNvSpPr/>
          <p:nvPr/>
        </p:nvSpPr>
        <p:spPr>
          <a:xfrm>
            <a:off x="665617" y="3887805"/>
            <a:ext cx="2796850" cy="910125"/>
          </a:xfrm>
          <a:custGeom>
            <a:rect b="b" l="l" r="r" t="t"/>
            <a:pathLst>
              <a:path extrusionOk="0" h="36405" w="111874">
                <a:moveTo>
                  <a:pt x="52298" y="1066"/>
                </a:moveTo>
                <a:cubicBezTo>
                  <a:pt x="40026" y="781"/>
                  <a:pt x="25043" y="-1074"/>
                  <a:pt x="16338" y="1066"/>
                </a:cubicBezTo>
                <a:cubicBezTo>
                  <a:pt x="7634" y="3207"/>
                  <a:pt x="356" y="8344"/>
                  <a:pt x="71" y="13909"/>
                </a:cubicBezTo>
                <a:cubicBezTo>
                  <a:pt x="-214" y="19474"/>
                  <a:pt x="2782" y="30890"/>
                  <a:pt x="14626" y="34457"/>
                </a:cubicBezTo>
                <a:cubicBezTo>
                  <a:pt x="26470" y="38024"/>
                  <a:pt x="56008" y="35527"/>
                  <a:pt x="71134" y="35313"/>
                </a:cubicBezTo>
                <a:cubicBezTo>
                  <a:pt x="86260" y="35099"/>
                  <a:pt x="98817" y="38025"/>
                  <a:pt x="105381" y="33173"/>
                </a:cubicBezTo>
                <a:cubicBezTo>
                  <a:pt x="111945" y="28321"/>
                  <a:pt x="113087" y="11269"/>
                  <a:pt x="110518" y="6203"/>
                </a:cubicBezTo>
                <a:cubicBezTo>
                  <a:pt x="107950" y="1137"/>
                  <a:pt x="99673" y="3635"/>
                  <a:pt x="89970" y="2779"/>
                </a:cubicBezTo>
                <a:cubicBezTo>
                  <a:pt x="80267" y="1923"/>
                  <a:pt x="64570" y="1352"/>
                  <a:pt x="52298" y="1066"/>
                </a:cubicBezTo>
                <a:close/>
              </a:path>
            </a:pathLst>
          </a:custGeom>
          <a:noFill/>
          <a:ln cap="rnd" cmpd="sng" w="76200">
            <a:solidFill>
              <a:srgbClr val="FFFF00"/>
            </a:solidFill>
            <a:prstDash val="solid"/>
            <a:round/>
            <a:headEnd len="med" w="med" type="none"/>
            <a:tailEnd len="med" w="med" type="none"/>
          </a:ln>
          <a:effectLst>
            <a:outerShdw blurRad="57150" rotWithShape="0" algn="bl" dir="5400000" dist="19050">
              <a:srgbClr val="000000">
                <a:alpha val="52000"/>
              </a:srgbClr>
            </a:outerShdw>
          </a:effectLst>
        </p:spPr>
      </p:sp>
      <p:pic>
        <p:nvPicPr>
          <p:cNvPr id="264" name="Google Shape;264;p32"/>
          <p:cNvPicPr preferRelativeResize="0"/>
          <p:nvPr/>
        </p:nvPicPr>
        <p:blipFill rotWithShape="1">
          <a:blip r:embed="rId4">
            <a:alphaModFix/>
          </a:blip>
          <a:srcRect b="3183" l="38987" r="33318" t="61990"/>
          <a:stretch/>
        </p:blipFill>
        <p:spPr>
          <a:xfrm>
            <a:off x="4117106" y="1450849"/>
            <a:ext cx="4452800" cy="3125612"/>
          </a:xfrm>
          <a:prstGeom prst="rect">
            <a:avLst/>
          </a:prstGeom>
          <a:noFill/>
          <a:ln>
            <a:noFill/>
          </a:ln>
        </p:spPr>
      </p:pic>
      <p:sp>
        <p:nvSpPr>
          <p:cNvPr id="265" name="Google Shape;265;p32"/>
          <p:cNvSpPr/>
          <p:nvPr/>
        </p:nvSpPr>
        <p:spPr>
          <a:xfrm>
            <a:off x="6756200" y="1337492"/>
            <a:ext cx="1874100" cy="836700"/>
          </a:xfrm>
          <a:prstGeom prst="roundRect">
            <a:avLst>
              <a:gd fmla="val 16667" name="adj"/>
            </a:avLst>
          </a:prstGeom>
          <a:noFill/>
          <a:ln cap="flat" cmpd="sng" w="76200">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a:ea typeface="Nunito"/>
              <a:cs typeface="Nunito"/>
              <a:sym typeface="Nunito"/>
            </a:endParaRPr>
          </a:p>
        </p:txBody>
      </p:sp>
      <p:sp>
        <p:nvSpPr>
          <p:cNvPr id="266" name="Google Shape;266;p32"/>
          <p:cNvSpPr/>
          <p:nvPr/>
        </p:nvSpPr>
        <p:spPr>
          <a:xfrm>
            <a:off x="4247490" y="3236451"/>
            <a:ext cx="3421200" cy="1161000"/>
          </a:xfrm>
          <a:prstGeom prst="roundRect">
            <a:avLst>
              <a:gd fmla="val 16667" name="adj"/>
            </a:avLst>
          </a:prstGeom>
          <a:noFill/>
          <a:ln cap="flat" cmpd="sng" w="76200">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a:ea typeface="Nunito"/>
              <a:cs typeface="Nunito"/>
              <a:sym typeface="Nunito"/>
            </a:endParaRPr>
          </a:p>
        </p:txBody>
      </p:sp>
      <p:cxnSp>
        <p:nvCxnSpPr>
          <p:cNvPr id="267" name="Google Shape;267;p32"/>
          <p:cNvCxnSpPr>
            <a:stCxn id="261" idx="2"/>
          </p:cNvCxnSpPr>
          <p:nvPr/>
        </p:nvCxnSpPr>
        <p:spPr>
          <a:xfrm flipH="1">
            <a:off x="1457683" y="1176100"/>
            <a:ext cx="3145200" cy="2933400"/>
          </a:xfrm>
          <a:prstGeom prst="straightConnector1">
            <a:avLst/>
          </a:prstGeom>
          <a:noFill/>
          <a:ln cap="flat" cmpd="sng" w="38100">
            <a:solidFill>
              <a:srgbClr val="0000FF"/>
            </a:solidFill>
            <a:prstDash val="solid"/>
            <a:round/>
            <a:headEnd len="med" w="med" type="none"/>
            <a:tailEnd len="med" w="med" type="triangle"/>
          </a:ln>
        </p:spPr>
      </p:cxnSp>
      <p:cxnSp>
        <p:nvCxnSpPr>
          <p:cNvPr id="268" name="Google Shape;268;p32"/>
          <p:cNvCxnSpPr>
            <a:stCxn id="261" idx="2"/>
          </p:cNvCxnSpPr>
          <p:nvPr/>
        </p:nvCxnSpPr>
        <p:spPr>
          <a:xfrm flipH="1">
            <a:off x="2879983" y="1176100"/>
            <a:ext cx="1722900" cy="2958000"/>
          </a:xfrm>
          <a:prstGeom prst="straightConnector1">
            <a:avLst/>
          </a:prstGeom>
          <a:noFill/>
          <a:ln cap="flat" cmpd="sng" w="38100">
            <a:solidFill>
              <a:srgbClr val="0000FF"/>
            </a:solidFill>
            <a:prstDash val="solid"/>
            <a:round/>
            <a:headEnd len="med" w="med" type="none"/>
            <a:tailEnd len="med" w="med" type="triangle"/>
          </a:ln>
        </p:spPr>
      </p:cxnSp>
      <p:cxnSp>
        <p:nvCxnSpPr>
          <p:cNvPr id="269" name="Google Shape;269;p32"/>
          <p:cNvCxnSpPr>
            <a:stCxn id="261" idx="2"/>
          </p:cNvCxnSpPr>
          <p:nvPr/>
        </p:nvCxnSpPr>
        <p:spPr>
          <a:xfrm>
            <a:off x="4602883" y="1176100"/>
            <a:ext cx="1510200" cy="2444400"/>
          </a:xfrm>
          <a:prstGeom prst="straightConnector1">
            <a:avLst/>
          </a:prstGeom>
          <a:noFill/>
          <a:ln cap="flat" cmpd="sng" w="38100">
            <a:solidFill>
              <a:srgbClr val="0000FF"/>
            </a:solidFill>
            <a:prstDash val="solid"/>
            <a:round/>
            <a:headEnd len="med" w="med" type="none"/>
            <a:tailEnd len="med" w="med" type="triangle"/>
          </a:ln>
        </p:spPr>
      </p:cxnSp>
      <p:cxnSp>
        <p:nvCxnSpPr>
          <p:cNvPr id="270" name="Google Shape;270;p32"/>
          <p:cNvCxnSpPr>
            <a:stCxn id="261" idx="2"/>
          </p:cNvCxnSpPr>
          <p:nvPr/>
        </p:nvCxnSpPr>
        <p:spPr>
          <a:xfrm>
            <a:off x="4602883" y="1176100"/>
            <a:ext cx="2966700" cy="437400"/>
          </a:xfrm>
          <a:prstGeom prst="straightConnector1">
            <a:avLst/>
          </a:prstGeom>
          <a:noFill/>
          <a:ln cap="flat" cmpd="sng" w="38100">
            <a:solidFill>
              <a:srgbClr val="0000FF"/>
            </a:solidFill>
            <a:prstDash val="solid"/>
            <a:round/>
            <a:headEnd len="med" w="med" type="none"/>
            <a:tailEnd len="med" w="med" type="triangle"/>
          </a:ln>
        </p:spPr>
      </p:cxnSp>
      <p:sp>
        <p:nvSpPr>
          <p:cNvPr id="271" name="Google Shape;271;p32"/>
          <p:cNvSpPr txBox="1"/>
          <p:nvPr/>
        </p:nvSpPr>
        <p:spPr>
          <a:xfrm>
            <a:off x="3907275" y="4650350"/>
            <a:ext cx="5256300" cy="548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100">
                <a:solidFill>
                  <a:schemeClr val="lt1"/>
                </a:solidFill>
              </a:rPr>
              <a:t>Figure 13  shows distance calculated using Google maps on parts of the CSUN campus</a:t>
            </a:r>
            <a:endParaRPr sz="1100">
              <a:solidFill>
                <a:schemeClr val="lt1"/>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A3990"/>
        </a:solidFill>
      </p:bgPr>
    </p:bg>
    <p:spTree>
      <p:nvGrpSpPr>
        <p:cNvPr id="275" name="Shape 275"/>
        <p:cNvGrpSpPr/>
        <p:nvPr/>
      </p:nvGrpSpPr>
      <p:grpSpPr>
        <a:xfrm>
          <a:off x="0" y="0"/>
          <a:ext cx="0" cy="0"/>
          <a:chOff x="0" y="0"/>
          <a:chExt cx="0" cy="0"/>
        </a:xfrm>
      </p:grpSpPr>
      <p:sp>
        <p:nvSpPr>
          <p:cNvPr id="276" name="Google Shape;276;p33"/>
          <p:cNvSpPr txBox="1"/>
          <p:nvPr/>
        </p:nvSpPr>
        <p:spPr>
          <a:xfrm>
            <a:off x="342900" y="350325"/>
            <a:ext cx="61467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lt1"/>
                </a:solidFill>
              </a:rPr>
              <a:t>PSEUDOCODE</a:t>
            </a:r>
            <a:endParaRPr sz="1800">
              <a:solidFill>
                <a:schemeClr val="lt1"/>
              </a:solidFill>
            </a:endParaRPr>
          </a:p>
        </p:txBody>
      </p:sp>
      <p:pic>
        <p:nvPicPr>
          <p:cNvPr id="277" name="Google Shape;277;p33"/>
          <p:cNvPicPr preferRelativeResize="0"/>
          <p:nvPr/>
        </p:nvPicPr>
        <p:blipFill>
          <a:blip r:embed="rId3">
            <a:alphaModFix/>
          </a:blip>
          <a:stretch>
            <a:fillRect/>
          </a:stretch>
        </p:blipFill>
        <p:spPr>
          <a:xfrm>
            <a:off x="0" y="1181050"/>
            <a:ext cx="9144000" cy="3099301"/>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A3990"/>
        </a:solidFill>
      </p:bgPr>
    </p:bg>
    <p:spTree>
      <p:nvGrpSpPr>
        <p:cNvPr id="281" name="Shape 281"/>
        <p:cNvGrpSpPr/>
        <p:nvPr/>
      </p:nvGrpSpPr>
      <p:grpSpPr>
        <a:xfrm>
          <a:off x="0" y="0"/>
          <a:ext cx="0" cy="0"/>
          <a:chOff x="0" y="0"/>
          <a:chExt cx="0" cy="0"/>
        </a:xfrm>
      </p:grpSpPr>
      <p:sp>
        <p:nvSpPr>
          <p:cNvPr id="282" name="Google Shape;282;p34"/>
          <p:cNvSpPr txBox="1"/>
          <p:nvPr/>
        </p:nvSpPr>
        <p:spPr>
          <a:xfrm>
            <a:off x="4000500" y="594200"/>
            <a:ext cx="6146700" cy="4782300"/>
          </a:xfrm>
          <a:prstGeom prst="rect">
            <a:avLst/>
          </a:prstGeom>
          <a:noFill/>
          <a:ln>
            <a:noFill/>
          </a:ln>
          <a:effectLst>
            <a:reflection blurRad="0" dir="5400000" dist="38100" endA="0" fadeDir="5400012" kx="0" rotWithShape="0" algn="bl" stPos="0" sy="-100000" ky="0"/>
          </a:effectLst>
        </p:spPr>
        <p:txBody>
          <a:bodyPr anchorCtr="0" anchor="t" bIns="91425" lIns="91425" spcFirstLastPara="1" rIns="91425" wrap="square" tIns="91425">
            <a:spAutoFit/>
          </a:bodyPr>
          <a:lstStyle/>
          <a:p>
            <a:pPr indent="0" lvl="0" marL="25400" rtl="0" algn="l">
              <a:lnSpc>
                <a:spcPct val="115000"/>
              </a:lnSpc>
              <a:spcBef>
                <a:spcPts val="0"/>
              </a:spcBef>
              <a:spcAft>
                <a:spcPts val="0"/>
              </a:spcAft>
              <a:buNone/>
            </a:pPr>
            <a:r>
              <a:rPr lang="en" sz="1800">
                <a:solidFill>
                  <a:schemeClr val="lt1"/>
                </a:solidFill>
              </a:rPr>
              <a:t>Following are the edges of the constructed MST:</a:t>
            </a:r>
            <a:endParaRPr sz="1800">
              <a:solidFill>
                <a:schemeClr val="lt1"/>
              </a:solidFill>
            </a:endParaRPr>
          </a:p>
          <a:p>
            <a:pPr indent="0" lvl="0" marL="25400" rtl="0" algn="l">
              <a:lnSpc>
                <a:spcPct val="115000"/>
              </a:lnSpc>
              <a:spcBef>
                <a:spcPts val="0"/>
              </a:spcBef>
              <a:spcAft>
                <a:spcPts val="0"/>
              </a:spcAft>
              <a:buNone/>
            </a:pPr>
            <a:r>
              <a:rPr lang="en" sz="1800">
                <a:solidFill>
                  <a:schemeClr val="lt1"/>
                </a:solidFill>
              </a:rPr>
              <a:t>10 -- 11 == 8</a:t>
            </a:r>
            <a:endParaRPr sz="1800">
              <a:solidFill>
                <a:schemeClr val="lt1"/>
              </a:solidFill>
            </a:endParaRPr>
          </a:p>
          <a:p>
            <a:pPr indent="0" lvl="0" marL="25400" rtl="0" algn="l">
              <a:lnSpc>
                <a:spcPct val="115000"/>
              </a:lnSpc>
              <a:spcBef>
                <a:spcPts val="0"/>
              </a:spcBef>
              <a:spcAft>
                <a:spcPts val="0"/>
              </a:spcAft>
              <a:buNone/>
            </a:pPr>
            <a:r>
              <a:rPr lang="en" sz="1800">
                <a:solidFill>
                  <a:schemeClr val="lt1"/>
                </a:solidFill>
              </a:rPr>
              <a:t>17 -- 18 == 8</a:t>
            </a:r>
            <a:endParaRPr sz="1800">
              <a:solidFill>
                <a:schemeClr val="lt1"/>
              </a:solidFill>
            </a:endParaRPr>
          </a:p>
          <a:p>
            <a:pPr indent="0" lvl="0" marL="25400" rtl="0" algn="l">
              <a:lnSpc>
                <a:spcPct val="115000"/>
              </a:lnSpc>
              <a:spcBef>
                <a:spcPts val="0"/>
              </a:spcBef>
              <a:spcAft>
                <a:spcPts val="0"/>
              </a:spcAft>
              <a:buNone/>
            </a:pPr>
            <a:r>
              <a:rPr lang="en" sz="1800">
                <a:solidFill>
                  <a:schemeClr val="lt1"/>
                </a:solidFill>
              </a:rPr>
              <a:t>6 -- 37 == 9</a:t>
            </a:r>
            <a:endParaRPr sz="1800">
              <a:solidFill>
                <a:schemeClr val="lt1"/>
              </a:solidFill>
            </a:endParaRPr>
          </a:p>
          <a:p>
            <a:pPr indent="0" lvl="0" marL="25400" rtl="0" algn="l">
              <a:lnSpc>
                <a:spcPct val="100000"/>
              </a:lnSpc>
              <a:spcBef>
                <a:spcPts val="0"/>
              </a:spcBef>
              <a:spcAft>
                <a:spcPts val="0"/>
              </a:spcAft>
              <a:buNone/>
            </a:pPr>
            <a:r>
              <a:rPr b="1" lang="en" sz="1900">
                <a:solidFill>
                  <a:schemeClr val="lt1"/>
                </a:solidFill>
              </a:rPr>
              <a:t>.</a:t>
            </a:r>
            <a:endParaRPr b="1" sz="1900">
              <a:solidFill>
                <a:schemeClr val="lt1"/>
              </a:solidFill>
            </a:endParaRPr>
          </a:p>
          <a:p>
            <a:pPr indent="0" lvl="0" marL="25400" rtl="0" algn="l">
              <a:lnSpc>
                <a:spcPct val="100000"/>
              </a:lnSpc>
              <a:spcBef>
                <a:spcPts val="0"/>
              </a:spcBef>
              <a:spcAft>
                <a:spcPts val="0"/>
              </a:spcAft>
              <a:buNone/>
            </a:pPr>
            <a:r>
              <a:rPr b="1" lang="en" sz="1900">
                <a:solidFill>
                  <a:schemeClr val="lt1"/>
                </a:solidFill>
              </a:rPr>
              <a:t>.</a:t>
            </a:r>
            <a:endParaRPr b="1" sz="1900">
              <a:solidFill>
                <a:schemeClr val="lt1"/>
              </a:solidFill>
            </a:endParaRPr>
          </a:p>
          <a:p>
            <a:pPr indent="0" lvl="0" marL="25400" rtl="0" algn="l">
              <a:lnSpc>
                <a:spcPct val="100000"/>
              </a:lnSpc>
              <a:spcBef>
                <a:spcPts val="0"/>
              </a:spcBef>
              <a:spcAft>
                <a:spcPts val="0"/>
              </a:spcAft>
              <a:buNone/>
            </a:pPr>
            <a:r>
              <a:rPr b="1" lang="en" sz="1900">
                <a:solidFill>
                  <a:schemeClr val="lt1"/>
                </a:solidFill>
              </a:rPr>
              <a:t>.</a:t>
            </a:r>
            <a:endParaRPr b="1" sz="1900">
              <a:solidFill>
                <a:schemeClr val="lt1"/>
              </a:solidFill>
            </a:endParaRPr>
          </a:p>
          <a:p>
            <a:pPr indent="0" lvl="0" marL="25400" rtl="0" algn="l">
              <a:lnSpc>
                <a:spcPct val="115000"/>
              </a:lnSpc>
              <a:spcBef>
                <a:spcPts val="0"/>
              </a:spcBef>
              <a:spcAft>
                <a:spcPts val="0"/>
              </a:spcAft>
              <a:buNone/>
            </a:pPr>
            <a:r>
              <a:rPr lang="en" sz="1800">
                <a:solidFill>
                  <a:schemeClr val="lt1"/>
                </a:solidFill>
              </a:rPr>
              <a:t>22 -- 23 == 61</a:t>
            </a:r>
            <a:endParaRPr sz="1800">
              <a:solidFill>
                <a:schemeClr val="lt1"/>
              </a:solidFill>
            </a:endParaRPr>
          </a:p>
          <a:p>
            <a:pPr indent="0" lvl="0" marL="25400" rtl="0" algn="l">
              <a:lnSpc>
                <a:spcPct val="115000"/>
              </a:lnSpc>
              <a:spcBef>
                <a:spcPts val="0"/>
              </a:spcBef>
              <a:spcAft>
                <a:spcPts val="0"/>
              </a:spcAft>
              <a:buNone/>
            </a:pPr>
            <a:r>
              <a:rPr lang="en" sz="1800">
                <a:solidFill>
                  <a:schemeClr val="lt1"/>
                </a:solidFill>
              </a:rPr>
              <a:t>30 -- 31 == 61</a:t>
            </a:r>
            <a:endParaRPr sz="1800">
              <a:solidFill>
                <a:schemeClr val="lt1"/>
              </a:solidFill>
            </a:endParaRPr>
          </a:p>
          <a:p>
            <a:pPr indent="0" lvl="0" marL="25400" rtl="0" algn="l">
              <a:lnSpc>
                <a:spcPct val="115000"/>
              </a:lnSpc>
              <a:spcBef>
                <a:spcPts val="0"/>
              </a:spcBef>
              <a:spcAft>
                <a:spcPts val="0"/>
              </a:spcAft>
              <a:buNone/>
            </a:pPr>
            <a:r>
              <a:rPr lang="en" sz="1800">
                <a:solidFill>
                  <a:schemeClr val="lt1"/>
                </a:solidFill>
              </a:rPr>
              <a:t>2 -- 3 == 65</a:t>
            </a:r>
            <a:endParaRPr sz="1800">
              <a:solidFill>
                <a:schemeClr val="lt1"/>
              </a:solidFill>
            </a:endParaRPr>
          </a:p>
          <a:p>
            <a:pPr indent="0" lvl="0" marL="25400" rtl="0" algn="l">
              <a:lnSpc>
                <a:spcPct val="115000"/>
              </a:lnSpc>
              <a:spcBef>
                <a:spcPts val="0"/>
              </a:spcBef>
              <a:spcAft>
                <a:spcPts val="0"/>
              </a:spcAft>
              <a:buNone/>
            </a:pPr>
            <a:r>
              <a:rPr lang="en" sz="1800">
                <a:solidFill>
                  <a:schemeClr val="lt1"/>
                </a:solidFill>
              </a:rPr>
              <a:t>33 -- 36 == 68</a:t>
            </a:r>
            <a:endParaRPr sz="1800">
              <a:solidFill>
                <a:schemeClr val="lt1"/>
              </a:solidFill>
            </a:endParaRPr>
          </a:p>
          <a:p>
            <a:pPr indent="0" lvl="0" marL="25400" rtl="0" algn="l">
              <a:lnSpc>
                <a:spcPct val="115000"/>
              </a:lnSpc>
              <a:spcBef>
                <a:spcPts val="0"/>
              </a:spcBef>
              <a:spcAft>
                <a:spcPts val="0"/>
              </a:spcAft>
              <a:buNone/>
            </a:pPr>
            <a:r>
              <a:rPr lang="en" sz="1800">
                <a:solidFill>
                  <a:schemeClr val="lt1"/>
                </a:solidFill>
              </a:rPr>
              <a:t>2 -- 4 == 74</a:t>
            </a:r>
            <a:endParaRPr sz="1800">
              <a:solidFill>
                <a:schemeClr val="lt1"/>
              </a:solidFill>
            </a:endParaRPr>
          </a:p>
          <a:p>
            <a:pPr indent="0" lvl="0" marL="25400" rtl="0" algn="l">
              <a:lnSpc>
                <a:spcPct val="115000"/>
              </a:lnSpc>
              <a:spcBef>
                <a:spcPts val="0"/>
              </a:spcBef>
              <a:spcAft>
                <a:spcPts val="0"/>
              </a:spcAft>
              <a:buNone/>
            </a:pPr>
            <a:r>
              <a:rPr lang="en" sz="1800">
                <a:solidFill>
                  <a:schemeClr val="lt1"/>
                </a:solidFill>
              </a:rPr>
              <a:t>1 -- 2 == 78</a:t>
            </a:r>
            <a:endParaRPr sz="1800">
              <a:solidFill>
                <a:schemeClr val="lt1"/>
              </a:solidFill>
            </a:endParaRPr>
          </a:p>
          <a:p>
            <a:pPr indent="0" lvl="0" marL="25400" rtl="0" algn="l">
              <a:lnSpc>
                <a:spcPct val="115000"/>
              </a:lnSpc>
              <a:spcBef>
                <a:spcPts val="0"/>
              </a:spcBef>
              <a:spcAft>
                <a:spcPts val="0"/>
              </a:spcAft>
              <a:buNone/>
            </a:pPr>
            <a:r>
              <a:rPr lang="en" sz="1800">
                <a:solidFill>
                  <a:schemeClr val="lt1"/>
                </a:solidFill>
              </a:rPr>
              <a:t>Total cost of MST: 1301</a:t>
            </a:r>
            <a:endParaRPr sz="1800">
              <a:solidFill>
                <a:schemeClr val="lt1"/>
              </a:solidFill>
            </a:endParaRPr>
          </a:p>
          <a:p>
            <a:pPr indent="0" lvl="0" marL="0" rtl="0" algn="l">
              <a:spcBef>
                <a:spcPts val="0"/>
              </a:spcBef>
              <a:spcAft>
                <a:spcPts val="0"/>
              </a:spcAft>
              <a:buNone/>
            </a:pPr>
            <a:r>
              <a:t/>
            </a:r>
            <a:endParaRPr>
              <a:solidFill>
                <a:schemeClr val="lt1"/>
              </a:solidFill>
              <a:latin typeface="Nunito"/>
              <a:ea typeface="Nunito"/>
              <a:cs typeface="Nunito"/>
              <a:sym typeface="Nunito"/>
            </a:endParaRPr>
          </a:p>
        </p:txBody>
      </p:sp>
      <p:sp>
        <p:nvSpPr>
          <p:cNvPr id="283" name="Google Shape;283;p34"/>
          <p:cNvSpPr txBox="1"/>
          <p:nvPr/>
        </p:nvSpPr>
        <p:spPr>
          <a:xfrm>
            <a:off x="228600" y="101600"/>
            <a:ext cx="61467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400">
                <a:solidFill>
                  <a:schemeClr val="lt1"/>
                </a:solidFill>
              </a:rPr>
              <a:t>Result generated by the source code</a:t>
            </a:r>
            <a:endParaRPr b="1" sz="2400">
              <a:solidFill>
                <a:schemeClr val="lt1"/>
              </a:solidFill>
            </a:endParaRPr>
          </a:p>
        </p:txBody>
      </p:sp>
      <p:sp>
        <p:nvSpPr>
          <p:cNvPr id="284" name="Google Shape;284;p34"/>
          <p:cNvSpPr txBox="1"/>
          <p:nvPr/>
        </p:nvSpPr>
        <p:spPr>
          <a:xfrm>
            <a:off x="330200" y="1739900"/>
            <a:ext cx="34290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900">
                <a:solidFill>
                  <a:schemeClr val="lt1"/>
                </a:solidFill>
              </a:rPr>
              <a:t>36 edges with their weight </a:t>
            </a:r>
            <a:endParaRPr b="1" sz="1900">
              <a:solidFill>
                <a:schemeClr val="lt1"/>
              </a:solidFill>
            </a:endParaRPr>
          </a:p>
        </p:txBody>
      </p:sp>
      <p:sp>
        <p:nvSpPr>
          <p:cNvPr id="285" name="Google Shape;285;p34"/>
          <p:cNvSpPr txBox="1"/>
          <p:nvPr/>
        </p:nvSpPr>
        <p:spPr>
          <a:xfrm>
            <a:off x="127000" y="2844800"/>
            <a:ext cx="36576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100">
                <a:solidFill>
                  <a:schemeClr val="lt1"/>
                </a:solidFill>
              </a:rPr>
              <a:t>This is the final minimum spanning tree</a:t>
            </a:r>
            <a:endParaRPr b="1" sz="2100">
              <a:solidFill>
                <a:schemeClr val="lt1"/>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A3990"/>
        </a:solidFill>
      </p:bgPr>
    </p:bg>
    <p:spTree>
      <p:nvGrpSpPr>
        <p:cNvPr id="289" name="Shape 289"/>
        <p:cNvGrpSpPr/>
        <p:nvPr/>
      </p:nvGrpSpPr>
      <p:grpSpPr>
        <a:xfrm>
          <a:off x="0" y="0"/>
          <a:ext cx="0" cy="0"/>
          <a:chOff x="0" y="0"/>
          <a:chExt cx="0" cy="0"/>
        </a:xfrm>
      </p:grpSpPr>
      <p:sp>
        <p:nvSpPr>
          <p:cNvPr id="290" name="Google Shape;290;p35"/>
          <p:cNvSpPr txBox="1"/>
          <p:nvPr/>
        </p:nvSpPr>
        <p:spPr>
          <a:xfrm>
            <a:off x="5573" y="108200"/>
            <a:ext cx="85101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a:ea typeface="Nunito"/>
                <a:cs typeface="Nunito"/>
                <a:sym typeface="Nunito"/>
              </a:rPr>
              <a:t> </a:t>
            </a:r>
            <a:r>
              <a:rPr b="1" lang="en" sz="1800">
                <a:latin typeface="Nunito"/>
                <a:ea typeface="Nunito"/>
                <a:cs typeface="Nunito"/>
                <a:sym typeface="Nunito"/>
              </a:rPr>
              <a:t> </a:t>
            </a:r>
            <a:r>
              <a:rPr b="1" lang="en" sz="2200">
                <a:solidFill>
                  <a:srgbClr val="FF0000"/>
                </a:solidFill>
                <a:latin typeface="Nunito"/>
                <a:ea typeface="Nunito"/>
                <a:cs typeface="Nunito"/>
                <a:sym typeface="Nunito"/>
              </a:rPr>
              <a:t>Results</a:t>
            </a:r>
            <a:r>
              <a:rPr b="1" lang="en" sz="1800">
                <a:solidFill>
                  <a:srgbClr val="FF0000"/>
                </a:solidFill>
                <a:latin typeface="Nunito"/>
                <a:ea typeface="Nunito"/>
                <a:cs typeface="Nunito"/>
                <a:sym typeface="Nunito"/>
              </a:rPr>
              <a:t>:      Kruskal’s Minimum Spanning Tree denoted in green lines</a:t>
            </a:r>
            <a:endParaRPr b="1" sz="1800">
              <a:solidFill>
                <a:srgbClr val="FF0000"/>
              </a:solidFill>
              <a:latin typeface="Nunito"/>
              <a:ea typeface="Nunito"/>
              <a:cs typeface="Nunito"/>
              <a:sym typeface="Nunito"/>
            </a:endParaRPr>
          </a:p>
        </p:txBody>
      </p:sp>
      <p:pic>
        <p:nvPicPr>
          <p:cNvPr id="291" name="Google Shape;291;p35"/>
          <p:cNvPicPr preferRelativeResize="0"/>
          <p:nvPr/>
        </p:nvPicPr>
        <p:blipFill>
          <a:blip r:embed="rId3">
            <a:alphaModFix/>
          </a:blip>
          <a:stretch>
            <a:fillRect/>
          </a:stretch>
        </p:blipFill>
        <p:spPr>
          <a:xfrm>
            <a:off x="577924" y="630125"/>
            <a:ext cx="7833277" cy="4026499"/>
          </a:xfrm>
          <a:prstGeom prst="rect">
            <a:avLst/>
          </a:prstGeom>
          <a:noFill/>
          <a:ln>
            <a:noFill/>
          </a:ln>
        </p:spPr>
      </p:pic>
      <p:sp>
        <p:nvSpPr>
          <p:cNvPr id="292" name="Google Shape;292;p35"/>
          <p:cNvSpPr txBox="1"/>
          <p:nvPr/>
        </p:nvSpPr>
        <p:spPr>
          <a:xfrm>
            <a:off x="514650" y="4757900"/>
            <a:ext cx="8419500" cy="30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lt1"/>
                </a:solidFill>
              </a:rPr>
              <a:t>Figure 14 Showing minimum </a:t>
            </a:r>
            <a:r>
              <a:rPr lang="en" sz="1200">
                <a:solidFill>
                  <a:schemeClr val="lt1"/>
                </a:solidFill>
              </a:rPr>
              <a:t>spanning</a:t>
            </a:r>
            <a:r>
              <a:rPr lang="en" sz="1200">
                <a:solidFill>
                  <a:schemeClr val="lt1"/>
                </a:solidFill>
              </a:rPr>
              <a:t> tree of the data set collected</a:t>
            </a:r>
            <a:endParaRPr sz="1200">
              <a:solidFill>
                <a:schemeClr val="lt1"/>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A3990"/>
        </a:solidFill>
      </p:bgPr>
    </p:bg>
    <p:spTree>
      <p:nvGrpSpPr>
        <p:cNvPr id="296" name="Shape 296"/>
        <p:cNvGrpSpPr/>
        <p:nvPr/>
      </p:nvGrpSpPr>
      <p:grpSpPr>
        <a:xfrm>
          <a:off x="0" y="0"/>
          <a:ext cx="0" cy="0"/>
          <a:chOff x="0" y="0"/>
          <a:chExt cx="0" cy="0"/>
        </a:xfrm>
      </p:grpSpPr>
      <p:sp>
        <p:nvSpPr>
          <p:cNvPr id="297" name="Google Shape;297;p36"/>
          <p:cNvSpPr txBox="1"/>
          <p:nvPr/>
        </p:nvSpPr>
        <p:spPr>
          <a:xfrm>
            <a:off x="3867150" y="427875"/>
            <a:ext cx="19431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800">
                <a:solidFill>
                  <a:srgbClr val="FF0000"/>
                </a:solidFill>
                <a:latin typeface="Nunito"/>
                <a:ea typeface="Nunito"/>
                <a:cs typeface="Nunito"/>
                <a:sym typeface="Nunito"/>
              </a:rPr>
              <a:t>Final edges = 36</a:t>
            </a:r>
            <a:endParaRPr b="1" sz="1800">
              <a:solidFill>
                <a:srgbClr val="FF0000"/>
              </a:solidFill>
              <a:latin typeface="Nunito"/>
              <a:ea typeface="Nunito"/>
              <a:cs typeface="Nunito"/>
              <a:sym typeface="Nunito"/>
            </a:endParaRPr>
          </a:p>
        </p:txBody>
      </p:sp>
      <p:sp>
        <p:nvSpPr>
          <p:cNvPr id="298" name="Google Shape;298;p36"/>
          <p:cNvSpPr txBox="1"/>
          <p:nvPr/>
        </p:nvSpPr>
        <p:spPr>
          <a:xfrm>
            <a:off x="6562725" y="329475"/>
            <a:ext cx="2028900" cy="708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700">
                <a:solidFill>
                  <a:srgbClr val="FF0000"/>
                </a:solidFill>
                <a:latin typeface="Nunito"/>
                <a:ea typeface="Nunito"/>
                <a:cs typeface="Nunito"/>
                <a:sym typeface="Nunito"/>
              </a:rPr>
              <a:t>Minimum weight</a:t>
            </a:r>
            <a:endParaRPr b="1" sz="1700">
              <a:solidFill>
                <a:srgbClr val="FF0000"/>
              </a:solidFill>
              <a:latin typeface="Nunito"/>
              <a:ea typeface="Nunito"/>
              <a:cs typeface="Nunito"/>
              <a:sym typeface="Nunito"/>
            </a:endParaRPr>
          </a:p>
          <a:p>
            <a:pPr indent="0" lvl="0" marL="0" rtl="0" algn="ctr">
              <a:spcBef>
                <a:spcPts val="0"/>
              </a:spcBef>
              <a:spcAft>
                <a:spcPts val="0"/>
              </a:spcAft>
              <a:buNone/>
            </a:pPr>
            <a:r>
              <a:rPr b="1" lang="en" sz="1700">
                <a:solidFill>
                  <a:srgbClr val="FF0000"/>
                </a:solidFill>
                <a:latin typeface="Nunito"/>
                <a:ea typeface="Nunito"/>
                <a:cs typeface="Nunito"/>
                <a:sym typeface="Nunito"/>
              </a:rPr>
              <a:t>1301 m</a:t>
            </a:r>
            <a:endParaRPr b="1" sz="1700">
              <a:solidFill>
                <a:srgbClr val="FF0000"/>
              </a:solidFill>
              <a:latin typeface="Nunito"/>
              <a:ea typeface="Nunito"/>
              <a:cs typeface="Nunito"/>
              <a:sym typeface="Nunito"/>
            </a:endParaRPr>
          </a:p>
        </p:txBody>
      </p:sp>
      <p:sp>
        <p:nvSpPr>
          <p:cNvPr id="299" name="Google Shape;299;p36"/>
          <p:cNvSpPr txBox="1"/>
          <p:nvPr/>
        </p:nvSpPr>
        <p:spPr>
          <a:xfrm>
            <a:off x="104775" y="409575"/>
            <a:ext cx="3562200" cy="46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500">
                <a:solidFill>
                  <a:srgbClr val="FF0000"/>
                </a:solidFill>
                <a:latin typeface="Nunito"/>
                <a:ea typeface="Nunito"/>
                <a:cs typeface="Nunito"/>
                <a:sym typeface="Nunito"/>
              </a:rPr>
              <a:t>Vertices = 37        Edges 37 – 1 = 36</a:t>
            </a:r>
            <a:endParaRPr b="1" sz="1500">
              <a:solidFill>
                <a:srgbClr val="FF0000"/>
              </a:solidFill>
              <a:latin typeface="Nunito"/>
              <a:ea typeface="Nunito"/>
              <a:cs typeface="Nunito"/>
              <a:sym typeface="Nunito"/>
            </a:endParaRPr>
          </a:p>
        </p:txBody>
      </p:sp>
      <p:pic>
        <p:nvPicPr>
          <p:cNvPr id="300" name="Google Shape;300;p36"/>
          <p:cNvPicPr preferRelativeResize="0"/>
          <p:nvPr/>
        </p:nvPicPr>
        <p:blipFill>
          <a:blip r:embed="rId3">
            <a:alphaModFix/>
          </a:blip>
          <a:stretch>
            <a:fillRect/>
          </a:stretch>
        </p:blipFill>
        <p:spPr>
          <a:xfrm>
            <a:off x="844375" y="871275"/>
            <a:ext cx="7455248" cy="3817825"/>
          </a:xfrm>
          <a:prstGeom prst="rect">
            <a:avLst/>
          </a:prstGeom>
          <a:noFill/>
          <a:ln>
            <a:noFill/>
          </a:ln>
        </p:spPr>
      </p:pic>
      <p:sp>
        <p:nvSpPr>
          <p:cNvPr id="301" name="Google Shape;301;p36"/>
          <p:cNvSpPr txBox="1"/>
          <p:nvPr/>
        </p:nvSpPr>
        <p:spPr>
          <a:xfrm>
            <a:off x="514650" y="4757900"/>
            <a:ext cx="8419500" cy="30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lt1"/>
                </a:solidFill>
              </a:rPr>
              <a:t>Figure 15  Showing minimum spanning tree of the data set collected after running Kruskal’s algorithm</a:t>
            </a:r>
            <a:endParaRPr sz="1200">
              <a:solidFill>
                <a:schemeClr val="lt1"/>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A3990"/>
        </a:solidFill>
      </p:bgPr>
    </p:bg>
    <p:spTree>
      <p:nvGrpSpPr>
        <p:cNvPr id="305" name="Shape 305"/>
        <p:cNvGrpSpPr/>
        <p:nvPr/>
      </p:nvGrpSpPr>
      <p:grpSpPr>
        <a:xfrm>
          <a:off x="0" y="0"/>
          <a:ext cx="0" cy="0"/>
          <a:chOff x="0" y="0"/>
          <a:chExt cx="0" cy="0"/>
        </a:xfrm>
      </p:grpSpPr>
      <p:sp>
        <p:nvSpPr>
          <p:cNvPr id="306" name="Google Shape;306;p37"/>
          <p:cNvSpPr txBox="1"/>
          <p:nvPr/>
        </p:nvSpPr>
        <p:spPr>
          <a:xfrm>
            <a:off x="0" y="-50"/>
            <a:ext cx="9224100" cy="51435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lang="en" sz="4800">
                <a:solidFill>
                  <a:schemeClr val="lt1"/>
                </a:solidFill>
              </a:rPr>
              <a:t>Comparison between</a:t>
            </a:r>
            <a:endParaRPr sz="4800">
              <a:solidFill>
                <a:schemeClr val="lt1"/>
              </a:solidFill>
            </a:endParaRPr>
          </a:p>
          <a:p>
            <a:pPr indent="0" lvl="0" marL="0" rtl="0" algn="ctr">
              <a:lnSpc>
                <a:spcPct val="150000"/>
              </a:lnSpc>
              <a:spcBef>
                <a:spcPts val="0"/>
              </a:spcBef>
              <a:spcAft>
                <a:spcPts val="0"/>
              </a:spcAft>
              <a:buNone/>
            </a:pPr>
            <a:r>
              <a:rPr lang="en" sz="4800">
                <a:solidFill>
                  <a:schemeClr val="lt1"/>
                </a:solidFill>
              </a:rPr>
              <a:t>Kruskal’s algorithm</a:t>
            </a:r>
            <a:endParaRPr sz="4800">
              <a:solidFill>
                <a:schemeClr val="lt1"/>
              </a:solidFill>
            </a:endParaRPr>
          </a:p>
          <a:p>
            <a:pPr indent="0" lvl="0" marL="0" rtl="0" algn="ctr">
              <a:lnSpc>
                <a:spcPct val="150000"/>
              </a:lnSpc>
              <a:spcBef>
                <a:spcPts val="0"/>
              </a:spcBef>
              <a:spcAft>
                <a:spcPts val="0"/>
              </a:spcAft>
              <a:buNone/>
            </a:pPr>
            <a:r>
              <a:rPr lang="en" sz="4800">
                <a:solidFill>
                  <a:schemeClr val="lt1"/>
                </a:solidFill>
              </a:rPr>
              <a:t>&amp; Prim’s algorithm</a:t>
            </a:r>
            <a:endParaRPr sz="4800">
              <a:solidFill>
                <a:schemeClr val="lt1"/>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A3990"/>
        </a:solidFill>
      </p:bgPr>
    </p:bg>
    <p:spTree>
      <p:nvGrpSpPr>
        <p:cNvPr id="310" name="Shape 310"/>
        <p:cNvGrpSpPr/>
        <p:nvPr/>
      </p:nvGrpSpPr>
      <p:grpSpPr>
        <a:xfrm>
          <a:off x="0" y="0"/>
          <a:ext cx="0" cy="0"/>
          <a:chOff x="0" y="0"/>
          <a:chExt cx="0" cy="0"/>
        </a:xfrm>
      </p:grpSpPr>
      <p:pic>
        <p:nvPicPr>
          <p:cNvPr id="311" name="Google Shape;311;p38"/>
          <p:cNvPicPr preferRelativeResize="0"/>
          <p:nvPr/>
        </p:nvPicPr>
        <p:blipFill>
          <a:blip r:embed="rId3">
            <a:alphaModFix/>
          </a:blip>
          <a:stretch>
            <a:fillRect/>
          </a:stretch>
        </p:blipFill>
        <p:spPr>
          <a:xfrm>
            <a:off x="133025" y="1290600"/>
            <a:ext cx="5693748" cy="2821449"/>
          </a:xfrm>
          <a:prstGeom prst="rect">
            <a:avLst/>
          </a:prstGeom>
          <a:noFill/>
          <a:ln>
            <a:noFill/>
          </a:ln>
        </p:spPr>
      </p:pic>
      <p:sp>
        <p:nvSpPr>
          <p:cNvPr id="312" name="Google Shape;312;p38"/>
          <p:cNvSpPr txBox="1"/>
          <p:nvPr/>
        </p:nvSpPr>
        <p:spPr>
          <a:xfrm>
            <a:off x="6094175" y="143950"/>
            <a:ext cx="1663200" cy="4527600"/>
          </a:xfrm>
          <a:prstGeom prst="rect">
            <a:avLst/>
          </a:prstGeom>
          <a:noFill/>
          <a:ln>
            <a:noFill/>
          </a:ln>
        </p:spPr>
        <p:txBody>
          <a:bodyPr anchorCtr="0" anchor="t" bIns="91425" lIns="91425" spcFirstLastPara="1" rIns="91425" wrap="square" tIns="91425">
            <a:noAutofit/>
          </a:bodyPr>
          <a:lstStyle/>
          <a:p>
            <a:pPr indent="0" lvl="0" marL="25400" rtl="0" algn="l">
              <a:lnSpc>
                <a:spcPct val="115000"/>
              </a:lnSpc>
              <a:spcBef>
                <a:spcPts val="0"/>
              </a:spcBef>
              <a:spcAft>
                <a:spcPts val="0"/>
              </a:spcAft>
              <a:buNone/>
            </a:pPr>
            <a:r>
              <a:rPr lang="en" sz="1000">
                <a:solidFill>
                  <a:schemeClr val="lt1"/>
                </a:solidFill>
              </a:rPr>
              <a:t>Edge	 	Weight</a:t>
            </a:r>
            <a:endParaRPr sz="1000">
              <a:solidFill>
                <a:schemeClr val="lt1"/>
              </a:solidFill>
            </a:endParaRPr>
          </a:p>
          <a:p>
            <a:pPr indent="0" lvl="0" marL="25400" rtl="0" algn="l">
              <a:lnSpc>
                <a:spcPct val="115000"/>
              </a:lnSpc>
              <a:spcBef>
                <a:spcPts val="0"/>
              </a:spcBef>
              <a:spcAft>
                <a:spcPts val="0"/>
              </a:spcAft>
              <a:buNone/>
            </a:pPr>
            <a:r>
              <a:rPr lang="en" sz="1000">
                <a:solidFill>
                  <a:schemeClr val="lt1"/>
                </a:solidFill>
              </a:rPr>
              <a:t>1 - 2		78</a:t>
            </a:r>
            <a:endParaRPr sz="1000">
              <a:solidFill>
                <a:schemeClr val="lt1"/>
              </a:solidFill>
            </a:endParaRPr>
          </a:p>
          <a:p>
            <a:pPr indent="0" lvl="0" marL="25400" rtl="0" algn="l">
              <a:lnSpc>
                <a:spcPct val="115000"/>
              </a:lnSpc>
              <a:spcBef>
                <a:spcPts val="0"/>
              </a:spcBef>
              <a:spcAft>
                <a:spcPts val="0"/>
              </a:spcAft>
              <a:buNone/>
            </a:pPr>
            <a:r>
              <a:rPr lang="en" sz="1000">
                <a:solidFill>
                  <a:schemeClr val="lt1"/>
                </a:solidFill>
              </a:rPr>
              <a:t>2 - 3		65</a:t>
            </a:r>
            <a:endParaRPr sz="1000">
              <a:solidFill>
                <a:schemeClr val="lt1"/>
              </a:solidFill>
            </a:endParaRPr>
          </a:p>
          <a:p>
            <a:pPr indent="0" lvl="0" marL="25400" rtl="0" algn="l">
              <a:lnSpc>
                <a:spcPct val="115000"/>
              </a:lnSpc>
              <a:spcBef>
                <a:spcPts val="0"/>
              </a:spcBef>
              <a:spcAft>
                <a:spcPts val="0"/>
              </a:spcAft>
              <a:buNone/>
            </a:pPr>
            <a:r>
              <a:rPr lang="en" sz="1000">
                <a:solidFill>
                  <a:schemeClr val="lt1"/>
                </a:solidFill>
              </a:rPr>
              <a:t>2 - 4		74</a:t>
            </a:r>
            <a:endParaRPr sz="1000">
              <a:solidFill>
                <a:schemeClr val="lt1"/>
              </a:solidFill>
            </a:endParaRPr>
          </a:p>
          <a:p>
            <a:pPr indent="0" lvl="0" marL="25400" rtl="0" algn="l">
              <a:lnSpc>
                <a:spcPct val="115000"/>
              </a:lnSpc>
              <a:spcBef>
                <a:spcPts val="0"/>
              </a:spcBef>
              <a:spcAft>
                <a:spcPts val="0"/>
              </a:spcAft>
              <a:buNone/>
            </a:pPr>
            <a:r>
              <a:rPr lang="en" sz="1000">
                <a:solidFill>
                  <a:schemeClr val="lt1"/>
                </a:solidFill>
              </a:rPr>
              <a:t>12 - 5		31</a:t>
            </a:r>
            <a:endParaRPr sz="1000">
              <a:solidFill>
                <a:schemeClr val="lt1"/>
              </a:solidFill>
            </a:endParaRPr>
          </a:p>
          <a:p>
            <a:pPr indent="0" lvl="0" marL="25400" rtl="0" algn="l">
              <a:lnSpc>
                <a:spcPct val="115000"/>
              </a:lnSpc>
              <a:spcBef>
                <a:spcPts val="0"/>
              </a:spcBef>
              <a:spcAft>
                <a:spcPts val="0"/>
              </a:spcAft>
              <a:buNone/>
            </a:pPr>
            <a:r>
              <a:rPr lang="en" sz="1000">
                <a:solidFill>
                  <a:schemeClr val="lt1"/>
                </a:solidFill>
              </a:rPr>
              <a:t>37 - 6		9</a:t>
            </a:r>
            <a:endParaRPr sz="1000">
              <a:solidFill>
                <a:schemeClr val="lt1"/>
              </a:solidFill>
            </a:endParaRPr>
          </a:p>
          <a:p>
            <a:pPr indent="0" lvl="0" marL="25400" rtl="0" algn="l">
              <a:lnSpc>
                <a:spcPct val="115000"/>
              </a:lnSpc>
              <a:spcBef>
                <a:spcPts val="0"/>
              </a:spcBef>
              <a:spcAft>
                <a:spcPts val="0"/>
              </a:spcAft>
              <a:buNone/>
            </a:pPr>
            <a:r>
              <a:rPr lang="en" sz="1000">
                <a:solidFill>
                  <a:schemeClr val="lt1"/>
                </a:solidFill>
              </a:rPr>
              <a:t>4 - 7		36</a:t>
            </a:r>
            <a:endParaRPr sz="1000">
              <a:solidFill>
                <a:schemeClr val="lt1"/>
              </a:solidFill>
            </a:endParaRPr>
          </a:p>
          <a:p>
            <a:pPr indent="0" lvl="0" marL="25400" rtl="0" algn="l">
              <a:lnSpc>
                <a:spcPct val="115000"/>
              </a:lnSpc>
              <a:spcBef>
                <a:spcPts val="0"/>
              </a:spcBef>
              <a:spcAft>
                <a:spcPts val="0"/>
              </a:spcAft>
              <a:buNone/>
            </a:pPr>
            <a:r>
              <a:rPr lang="en" sz="1000">
                <a:solidFill>
                  <a:schemeClr val="lt1"/>
                </a:solidFill>
              </a:rPr>
              <a:t>7 - 8		33</a:t>
            </a:r>
            <a:endParaRPr sz="1000">
              <a:solidFill>
                <a:schemeClr val="lt1"/>
              </a:solidFill>
            </a:endParaRPr>
          </a:p>
          <a:p>
            <a:pPr indent="0" lvl="0" marL="25400" rtl="0" algn="l">
              <a:lnSpc>
                <a:spcPct val="115000"/>
              </a:lnSpc>
              <a:spcBef>
                <a:spcPts val="0"/>
              </a:spcBef>
              <a:spcAft>
                <a:spcPts val="0"/>
              </a:spcAft>
              <a:buNone/>
            </a:pPr>
            <a:r>
              <a:rPr lang="en" sz="1000">
                <a:solidFill>
                  <a:schemeClr val="lt1"/>
                </a:solidFill>
              </a:rPr>
              <a:t>8 - 9		45</a:t>
            </a:r>
            <a:endParaRPr sz="1000">
              <a:solidFill>
                <a:schemeClr val="lt1"/>
              </a:solidFill>
            </a:endParaRPr>
          </a:p>
          <a:p>
            <a:pPr indent="0" lvl="0" marL="25400" rtl="0" algn="l">
              <a:lnSpc>
                <a:spcPct val="115000"/>
              </a:lnSpc>
              <a:spcBef>
                <a:spcPts val="0"/>
              </a:spcBef>
              <a:spcAft>
                <a:spcPts val="0"/>
              </a:spcAft>
              <a:buNone/>
            </a:pPr>
            <a:r>
              <a:rPr lang="en" sz="1000">
                <a:solidFill>
                  <a:schemeClr val="lt1"/>
                </a:solidFill>
              </a:rPr>
              <a:t>6 - 10		30</a:t>
            </a:r>
            <a:endParaRPr sz="1000">
              <a:solidFill>
                <a:schemeClr val="lt1"/>
              </a:solidFill>
            </a:endParaRPr>
          </a:p>
          <a:p>
            <a:pPr indent="0" lvl="0" marL="25400" rtl="0" algn="l">
              <a:lnSpc>
                <a:spcPct val="115000"/>
              </a:lnSpc>
              <a:spcBef>
                <a:spcPts val="0"/>
              </a:spcBef>
              <a:spcAft>
                <a:spcPts val="0"/>
              </a:spcAft>
              <a:buNone/>
            </a:pPr>
            <a:r>
              <a:rPr lang="en" sz="1000">
                <a:solidFill>
                  <a:schemeClr val="lt1"/>
                </a:solidFill>
              </a:rPr>
              <a:t>10 - 11		8</a:t>
            </a:r>
            <a:endParaRPr sz="1000">
              <a:solidFill>
                <a:schemeClr val="lt1"/>
              </a:solidFill>
            </a:endParaRPr>
          </a:p>
          <a:p>
            <a:pPr indent="0" lvl="0" marL="25400" rtl="0" algn="l">
              <a:lnSpc>
                <a:spcPct val="115000"/>
              </a:lnSpc>
              <a:spcBef>
                <a:spcPts val="0"/>
              </a:spcBef>
              <a:spcAft>
                <a:spcPts val="0"/>
              </a:spcAft>
              <a:buNone/>
            </a:pPr>
            <a:r>
              <a:rPr lang="en" sz="1000">
                <a:solidFill>
                  <a:schemeClr val="lt1"/>
                </a:solidFill>
              </a:rPr>
              <a:t>13 - 12		45</a:t>
            </a:r>
            <a:endParaRPr sz="1000">
              <a:solidFill>
                <a:schemeClr val="lt1"/>
              </a:solidFill>
            </a:endParaRPr>
          </a:p>
          <a:p>
            <a:pPr indent="0" lvl="0" marL="25400" rtl="0" algn="l">
              <a:lnSpc>
                <a:spcPct val="115000"/>
              </a:lnSpc>
              <a:spcBef>
                <a:spcPts val="0"/>
              </a:spcBef>
              <a:spcAft>
                <a:spcPts val="0"/>
              </a:spcAft>
              <a:buNone/>
            </a:pPr>
            <a:r>
              <a:rPr lang="en" sz="1000">
                <a:solidFill>
                  <a:schemeClr val="lt1"/>
                </a:solidFill>
              </a:rPr>
              <a:t>14 - 13		25</a:t>
            </a:r>
            <a:endParaRPr sz="1000">
              <a:solidFill>
                <a:schemeClr val="lt1"/>
              </a:solidFill>
            </a:endParaRPr>
          </a:p>
          <a:p>
            <a:pPr indent="0" lvl="0" marL="25400" rtl="0" algn="l">
              <a:lnSpc>
                <a:spcPct val="115000"/>
              </a:lnSpc>
              <a:spcBef>
                <a:spcPts val="0"/>
              </a:spcBef>
              <a:spcAft>
                <a:spcPts val="0"/>
              </a:spcAft>
              <a:buNone/>
            </a:pPr>
            <a:r>
              <a:rPr lang="en" sz="1000">
                <a:solidFill>
                  <a:schemeClr val="lt1"/>
                </a:solidFill>
              </a:rPr>
              <a:t>11 - 14		35</a:t>
            </a:r>
            <a:endParaRPr sz="1000">
              <a:solidFill>
                <a:schemeClr val="lt1"/>
              </a:solidFill>
            </a:endParaRPr>
          </a:p>
          <a:p>
            <a:pPr indent="0" lvl="0" marL="25400" rtl="0" algn="l">
              <a:lnSpc>
                <a:spcPct val="115000"/>
              </a:lnSpc>
              <a:spcBef>
                <a:spcPts val="0"/>
              </a:spcBef>
              <a:spcAft>
                <a:spcPts val="0"/>
              </a:spcAft>
              <a:buNone/>
            </a:pPr>
            <a:r>
              <a:rPr lang="en" sz="1000">
                <a:solidFill>
                  <a:schemeClr val="lt1"/>
                </a:solidFill>
              </a:rPr>
              <a:t>14 - 15		25</a:t>
            </a:r>
            <a:endParaRPr sz="1000">
              <a:solidFill>
                <a:schemeClr val="lt1"/>
              </a:solidFill>
            </a:endParaRPr>
          </a:p>
          <a:p>
            <a:pPr indent="0" lvl="0" marL="25400" rtl="0" algn="l">
              <a:lnSpc>
                <a:spcPct val="115000"/>
              </a:lnSpc>
              <a:spcBef>
                <a:spcPts val="0"/>
              </a:spcBef>
              <a:spcAft>
                <a:spcPts val="0"/>
              </a:spcAft>
              <a:buNone/>
            </a:pPr>
            <a:r>
              <a:rPr lang="en" sz="1000">
                <a:solidFill>
                  <a:schemeClr val="lt1"/>
                </a:solidFill>
              </a:rPr>
              <a:t>17 - 16		42</a:t>
            </a:r>
            <a:endParaRPr sz="1000">
              <a:solidFill>
                <a:schemeClr val="lt1"/>
              </a:solidFill>
            </a:endParaRPr>
          </a:p>
          <a:p>
            <a:pPr indent="0" lvl="0" marL="25400" rtl="0" algn="l">
              <a:lnSpc>
                <a:spcPct val="115000"/>
              </a:lnSpc>
              <a:spcBef>
                <a:spcPts val="0"/>
              </a:spcBef>
              <a:spcAft>
                <a:spcPts val="0"/>
              </a:spcAft>
              <a:buNone/>
            </a:pPr>
            <a:r>
              <a:rPr lang="en" sz="1000">
                <a:solidFill>
                  <a:schemeClr val="lt1"/>
                </a:solidFill>
              </a:rPr>
              <a:t>14 - 17		35</a:t>
            </a:r>
            <a:endParaRPr sz="1000">
              <a:solidFill>
                <a:schemeClr val="lt1"/>
              </a:solidFill>
            </a:endParaRPr>
          </a:p>
          <a:p>
            <a:pPr indent="0" lvl="0" marL="25400" rtl="0" algn="l">
              <a:lnSpc>
                <a:spcPct val="115000"/>
              </a:lnSpc>
              <a:spcBef>
                <a:spcPts val="0"/>
              </a:spcBef>
              <a:spcAft>
                <a:spcPts val="0"/>
              </a:spcAft>
              <a:buNone/>
            </a:pPr>
            <a:r>
              <a:rPr lang="en" sz="1000">
                <a:solidFill>
                  <a:schemeClr val="lt1"/>
                </a:solidFill>
              </a:rPr>
              <a:t>17 - 18		8</a:t>
            </a:r>
            <a:endParaRPr sz="1000">
              <a:solidFill>
                <a:schemeClr val="lt1"/>
              </a:solidFill>
            </a:endParaRPr>
          </a:p>
          <a:p>
            <a:pPr indent="0" lvl="0" marL="25400" rtl="0" algn="l">
              <a:lnSpc>
                <a:spcPct val="115000"/>
              </a:lnSpc>
              <a:spcBef>
                <a:spcPts val="0"/>
              </a:spcBef>
              <a:spcAft>
                <a:spcPts val="0"/>
              </a:spcAft>
              <a:buNone/>
            </a:pPr>
            <a:r>
              <a:rPr lang="en" sz="1000">
                <a:solidFill>
                  <a:schemeClr val="lt1"/>
                </a:solidFill>
              </a:rPr>
              <a:t>16 - 19		36</a:t>
            </a:r>
            <a:endParaRPr sz="1000">
              <a:solidFill>
                <a:schemeClr val="lt1"/>
              </a:solidFill>
            </a:endParaRPr>
          </a:p>
          <a:p>
            <a:pPr indent="0" lvl="0" marL="25400" rtl="0" algn="l">
              <a:lnSpc>
                <a:spcPct val="115000"/>
              </a:lnSpc>
              <a:spcBef>
                <a:spcPts val="0"/>
              </a:spcBef>
              <a:spcAft>
                <a:spcPts val="0"/>
              </a:spcAft>
              <a:buNone/>
            </a:pPr>
            <a:r>
              <a:rPr lang="en" sz="1000">
                <a:solidFill>
                  <a:schemeClr val="lt1"/>
                </a:solidFill>
              </a:rPr>
              <a:t>18 - 20		35</a:t>
            </a:r>
            <a:endParaRPr sz="1000">
              <a:solidFill>
                <a:schemeClr val="lt1"/>
              </a:solidFill>
            </a:endParaRPr>
          </a:p>
          <a:p>
            <a:pPr indent="0" lvl="0" marL="25400" rtl="0" algn="l">
              <a:lnSpc>
                <a:spcPct val="115000"/>
              </a:lnSpc>
              <a:spcBef>
                <a:spcPts val="0"/>
              </a:spcBef>
              <a:spcAft>
                <a:spcPts val="0"/>
              </a:spcAft>
              <a:buNone/>
            </a:pPr>
            <a:r>
              <a:rPr lang="en" sz="1000">
                <a:solidFill>
                  <a:schemeClr val="lt1"/>
                </a:solidFill>
              </a:rPr>
              <a:t>20 - 21		10</a:t>
            </a:r>
            <a:endParaRPr sz="1000">
              <a:solidFill>
                <a:schemeClr val="lt1"/>
              </a:solidFill>
            </a:endParaRPr>
          </a:p>
          <a:p>
            <a:pPr indent="0" lvl="0" marL="25400" rtl="0" algn="l">
              <a:lnSpc>
                <a:spcPct val="115000"/>
              </a:lnSpc>
              <a:spcBef>
                <a:spcPts val="0"/>
              </a:spcBef>
              <a:spcAft>
                <a:spcPts val="0"/>
              </a:spcAft>
              <a:buNone/>
            </a:pPr>
            <a:r>
              <a:rPr lang="en" sz="1000">
                <a:solidFill>
                  <a:schemeClr val="lt1"/>
                </a:solidFill>
              </a:rPr>
              <a:t>21 - 22		24</a:t>
            </a:r>
            <a:endParaRPr sz="1000">
              <a:solidFill>
                <a:schemeClr val="lt1"/>
              </a:solidFill>
            </a:endParaRPr>
          </a:p>
          <a:p>
            <a:pPr indent="0" lvl="0" marL="25400" rtl="0" algn="l">
              <a:lnSpc>
                <a:spcPct val="115000"/>
              </a:lnSpc>
              <a:spcBef>
                <a:spcPts val="0"/>
              </a:spcBef>
              <a:spcAft>
                <a:spcPts val="0"/>
              </a:spcAft>
              <a:buNone/>
            </a:pPr>
            <a:r>
              <a:rPr lang="en" sz="1000">
                <a:solidFill>
                  <a:schemeClr val="lt1"/>
                </a:solidFill>
              </a:rPr>
              <a:t>22 - 23		61</a:t>
            </a:r>
            <a:endParaRPr sz="1000">
              <a:solidFill>
                <a:schemeClr val="lt1"/>
              </a:solidFill>
            </a:endParaRPr>
          </a:p>
          <a:p>
            <a:pPr indent="0" lvl="0" marL="25400" rtl="0" algn="l">
              <a:lnSpc>
                <a:spcPct val="115000"/>
              </a:lnSpc>
              <a:spcBef>
                <a:spcPts val="0"/>
              </a:spcBef>
              <a:spcAft>
                <a:spcPts val="0"/>
              </a:spcAft>
              <a:buNone/>
            </a:pPr>
            <a:r>
              <a:rPr lang="en" sz="1000">
                <a:solidFill>
                  <a:schemeClr val="lt1"/>
                </a:solidFill>
              </a:rPr>
              <a:t>25 - 24		22</a:t>
            </a:r>
            <a:endParaRPr sz="1000">
              <a:solidFill>
                <a:schemeClr val="lt1"/>
              </a:solidFill>
            </a:endParaRPr>
          </a:p>
          <a:p>
            <a:pPr indent="0" lvl="0" marL="25400" rtl="0" algn="l">
              <a:lnSpc>
                <a:spcPct val="115000"/>
              </a:lnSpc>
              <a:spcBef>
                <a:spcPts val="0"/>
              </a:spcBef>
              <a:spcAft>
                <a:spcPts val="0"/>
              </a:spcAft>
              <a:buNone/>
            </a:pPr>
            <a:r>
              <a:rPr lang="en" sz="1000">
                <a:solidFill>
                  <a:schemeClr val="lt1"/>
                </a:solidFill>
              </a:rPr>
              <a:t>21 - 25		60</a:t>
            </a:r>
            <a:endParaRPr sz="1300">
              <a:solidFill>
                <a:schemeClr val="lt1"/>
              </a:solidFill>
              <a:latin typeface="Nunito"/>
              <a:ea typeface="Nunito"/>
              <a:cs typeface="Nunito"/>
              <a:sym typeface="Nunito"/>
            </a:endParaRPr>
          </a:p>
        </p:txBody>
      </p:sp>
      <p:sp>
        <p:nvSpPr>
          <p:cNvPr id="313" name="Google Shape;313;p38"/>
          <p:cNvSpPr txBox="1"/>
          <p:nvPr/>
        </p:nvSpPr>
        <p:spPr>
          <a:xfrm>
            <a:off x="7623525" y="129350"/>
            <a:ext cx="1749000" cy="4465800"/>
          </a:xfrm>
          <a:prstGeom prst="rect">
            <a:avLst/>
          </a:prstGeom>
          <a:noFill/>
          <a:ln>
            <a:noFill/>
          </a:ln>
        </p:spPr>
        <p:txBody>
          <a:bodyPr anchorCtr="0" anchor="t" bIns="91425" lIns="91425" spcFirstLastPara="1" rIns="91425" wrap="square" tIns="91425">
            <a:noAutofit/>
          </a:bodyPr>
          <a:lstStyle/>
          <a:p>
            <a:pPr indent="0" lvl="0" marL="25400" rtl="0" algn="l">
              <a:lnSpc>
                <a:spcPct val="115000"/>
              </a:lnSpc>
              <a:spcBef>
                <a:spcPts val="0"/>
              </a:spcBef>
              <a:spcAft>
                <a:spcPts val="0"/>
              </a:spcAft>
              <a:buNone/>
            </a:pPr>
            <a:r>
              <a:rPr lang="en" sz="1000">
                <a:solidFill>
                  <a:schemeClr val="lt1"/>
                </a:solidFill>
              </a:rPr>
              <a:t>Edge		Weight</a:t>
            </a:r>
            <a:endParaRPr sz="1000">
              <a:solidFill>
                <a:schemeClr val="lt1"/>
              </a:solidFill>
            </a:endParaRPr>
          </a:p>
          <a:p>
            <a:pPr indent="0" lvl="0" marL="25400" rtl="0" algn="l">
              <a:lnSpc>
                <a:spcPct val="115000"/>
              </a:lnSpc>
              <a:spcBef>
                <a:spcPts val="0"/>
              </a:spcBef>
              <a:spcAft>
                <a:spcPts val="0"/>
              </a:spcAft>
              <a:buNone/>
            </a:pPr>
            <a:r>
              <a:rPr lang="en" sz="1000">
                <a:solidFill>
                  <a:schemeClr val="lt1"/>
                </a:solidFill>
              </a:rPr>
              <a:t>30 - 26		60</a:t>
            </a:r>
            <a:endParaRPr sz="1000">
              <a:solidFill>
                <a:schemeClr val="lt1"/>
              </a:solidFill>
            </a:endParaRPr>
          </a:p>
          <a:p>
            <a:pPr indent="0" lvl="0" marL="25400" rtl="0" algn="l">
              <a:lnSpc>
                <a:spcPct val="115000"/>
              </a:lnSpc>
              <a:spcBef>
                <a:spcPts val="0"/>
              </a:spcBef>
              <a:spcAft>
                <a:spcPts val="0"/>
              </a:spcAft>
              <a:buNone/>
            </a:pPr>
            <a:r>
              <a:rPr lang="en" sz="1000">
                <a:solidFill>
                  <a:schemeClr val="lt1"/>
                </a:solidFill>
              </a:rPr>
              <a:t>28 - 27		25</a:t>
            </a:r>
            <a:endParaRPr sz="1000">
              <a:solidFill>
                <a:schemeClr val="lt1"/>
              </a:solidFill>
            </a:endParaRPr>
          </a:p>
          <a:p>
            <a:pPr indent="0" lvl="0" marL="25400" rtl="0" algn="l">
              <a:lnSpc>
                <a:spcPct val="115000"/>
              </a:lnSpc>
              <a:spcBef>
                <a:spcPts val="0"/>
              </a:spcBef>
              <a:spcAft>
                <a:spcPts val="0"/>
              </a:spcAft>
              <a:buNone/>
            </a:pPr>
            <a:r>
              <a:rPr lang="en" sz="1000">
                <a:solidFill>
                  <a:schemeClr val="lt1"/>
                </a:solidFill>
              </a:rPr>
              <a:t>25 - 28		36</a:t>
            </a:r>
            <a:endParaRPr sz="1000">
              <a:solidFill>
                <a:schemeClr val="lt1"/>
              </a:solidFill>
            </a:endParaRPr>
          </a:p>
          <a:p>
            <a:pPr indent="0" lvl="0" marL="25400" rtl="0" algn="l">
              <a:lnSpc>
                <a:spcPct val="115000"/>
              </a:lnSpc>
              <a:spcBef>
                <a:spcPts val="0"/>
              </a:spcBef>
              <a:spcAft>
                <a:spcPts val="0"/>
              </a:spcAft>
              <a:buNone/>
            </a:pPr>
            <a:r>
              <a:rPr lang="en" sz="1000">
                <a:solidFill>
                  <a:schemeClr val="lt1"/>
                </a:solidFill>
              </a:rPr>
              <a:t>28 - 29		12</a:t>
            </a:r>
            <a:endParaRPr sz="1000">
              <a:solidFill>
                <a:schemeClr val="lt1"/>
              </a:solidFill>
            </a:endParaRPr>
          </a:p>
          <a:p>
            <a:pPr indent="0" lvl="0" marL="25400" rtl="0" algn="l">
              <a:lnSpc>
                <a:spcPct val="115000"/>
              </a:lnSpc>
              <a:spcBef>
                <a:spcPts val="0"/>
              </a:spcBef>
              <a:spcAft>
                <a:spcPts val="0"/>
              </a:spcAft>
              <a:buNone/>
            </a:pPr>
            <a:r>
              <a:rPr lang="en" sz="1000">
                <a:solidFill>
                  <a:schemeClr val="lt1"/>
                </a:solidFill>
              </a:rPr>
              <a:t>31 - 30		61</a:t>
            </a:r>
            <a:endParaRPr sz="1000">
              <a:solidFill>
                <a:schemeClr val="lt1"/>
              </a:solidFill>
            </a:endParaRPr>
          </a:p>
          <a:p>
            <a:pPr indent="0" lvl="0" marL="25400" rtl="0" algn="l">
              <a:lnSpc>
                <a:spcPct val="115000"/>
              </a:lnSpc>
              <a:spcBef>
                <a:spcPts val="0"/>
              </a:spcBef>
              <a:spcAft>
                <a:spcPts val="0"/>
              </a:spcAft>
              <a:buNone/>
            </a:pPr>
            <a:r>
              <a:rPr lang="en" sz="1000">
                <a:solidFill>
                  <a:schemeClr val="lt1"/>
                </a:solidFill>
              </a:rPr>
              <a:t>29 - 31		33</a:t>
            </a:r>
            <a:endParaRPr sz="1000">
              <a:solidFill>
                <a:schemeClr val="lt1"/>
              </a:solidFill>
            </a:endParaRPr>
          </a:p>
          <a:p>
            <a:pPr indent="0" lvl="0" marL="25400" rtl="0" algn="l">
              <a:lnSpc>
                <a:spcPct val="115000"/>
              </a:lnSpc>
              <a:spcBef>
                <a:spcPts val="0"/>
              </a:spcBef>
              <a:spcAft>
                <a:spcPts val="0"/>
              </a:spcAft>
              <a:buNone/>
            </a:pPr>
            <a:r>
              <a:rPr lang="en" sz="1000">
                <a:solidFill>
                  <a:schemeClr val="lt1"/>
                </a:solidFill>
              </a:rPr>
              <a:t>29 - 32		34</a:t>
            </a:r>
            <a:endParaRPr sz="1000">
              <a:solidFill>
                <a:schemeClr val="lt1"/>
              </a:solidFill>
            </a:endParaRPr>
          </a:p>
          <a:p>
            <a:pPr indent="0" lvl="0" marL="25400" rtl="0" algn="l">
              <a:lnSpc>
                <a:spcPct val="115000"/>
              </a:lnSpc>
              <a:spcBef>
                <a:spcPts val="0"/>
              </a:spcBef>
              <a:spcAft>
                <a:spcPts val="0"/>
              </a:spcAft>
              <a:buNone/>
            </a:pPr>
            <a:r>
              <a:rPr lang="en" sz="1000">
                <a:solidFill>
                  <a:schemeClr val="lt1"/>
                </a:solidFill>
              </a:rPr>
              <a:t>35 - 33		26</a:t>
            </a:r>
            <a:endParaRPr sz="1000">
              <a:solidFill>
                <a:schemeClr val="lt1"/>
              </a:solidFill>
            </a:endParaRPr>
          </a:p>
          <a:p>
            <a:pPr indent="0" lvl="0" marL="25400" rtl="0" algn="l">
              <a:lnSpc>
                <a:spcPct val="115000"/>
              </a:lnSpc>
              <a:spcBef>
                <a:spcPts val="0"/>
              </a:spcBef>
              <a:spcAft>
                <a:spcPts val="0"/>
              </a:spcAft>
              <a:buNone/>
            </a:pPr>
            <a:r>
              <a:rPr lang="en" sz="1000">
                <a:solidFill>
                  <a:schemeClr val="lt1"/>
                </a:solidFill>
              </a:rPr>
              <a:t>32 - 34		30</a:t>
            </a:r>
            <a:endParaRPr sz="1000">
              <a:solidFill>
                <a:schemeClr val="lt1"/>
              </a:solidFill>
            </a:endParaRPr>
          </a:p>
          <a:p>
            <a:pPr indent="0" lvl="0" marL="25400" rtl="0" algn="l">
              <a:lnSpc>
                <a:spcPct val="115000"/>
              </a:lnSpc>
              <a:spcBef>
                <a:spcPts val="0"/>
              </a:spcBef>
              <a:spcAft>
                <a:spcPts val="0"/>
              </a:spcAft>
              <a:buNone/>
            </a:pPr>
            <a:r>
              <a:rPr lang="en" sz="1000">
                <a:solidFill>
                  <a:schemeClr val="lt1"/>
                </a:solidFill>
              </a:rPr>
              <a:t>34 - 35		15</a:t>
            </a:r>
            <a:endParaRPr sz="1000">
              <a:solidFill>
                <a:schemeClr val="lt1"/>
              </a:solidFill>
            </a:endParaRPr>
          </a:p>
          <a:p>
            <a:pPr indent="0" lvl="0" marL="25400" rtl="0" algn="l">
              <a:lnSpc>
                <a:spcPct val="115000"/>
              </a:lnSpc>
              <a:spcBef>
                <a:spcPts val="0"/>
              </a:spcBef>
              <a:spcAft>
                <a:spcPts val="0"/>
              </a:spcAft>
              <a:buNone/>
            </a:pPr>
            <a:r>
              <a:rPr lang="en" sz="1000">
                <a:solidFill>
                  <a:schemeClr val="lt1"/>
                </a:solidFill>
              </a:rPr>
              <a:t>33 - 36		68</a:t>
            </a:r>
            <a:endParaRPr sz="1000">
              <a:solidFill>
                <a:schemeClr val="lt1"/>
              </a:solidFill>
            </a:endParaRPr>
          </a:p>
          <a:p>
            <a:pPr indent="0" lvl="0" marL="25400" rtl="0" algn="l">
              <a:lnSpc>
                <a:spcPct val="115000"/>
              </a:lnSpc>
              <a:spcBef>
                <a:spcPts val="0"/>
              </a:spcBef>
              <a:spcAft>
                <a:spcPts val="0"/>
              </a:spcAft>
              <a:buNone/>
            </a:pPr>
            <a:r>
              <a:rPr lang="en" sz="1000">
                <a:solidFill>
                  <a:schemeClr val="lt1"/>
                </a:solidFill>
              </a:rPr>
              <a:t>4 - 37		29</a:t>
            </a:r>
            <a:endParaRPr sz="1000">
              <a:solidFill>
                <a:schemeClr val="lt1"/>
              </a:solidFill>
            </a:endParaRPr>
          </a:p>
        </p:txBody>
      </p:sp>
      <p:sp>
        <p:nvSpPr>
          <p:cNvPr id="314" name="Google Shape;314;p38"/>
          <p:cNvSpPr txBox="1"/>
          <p:nvPr/>
        </p:nvSpPr>
        <p:spPr>
          <a:xfrm>
            <a:off x="209225" y="372750"/>
            <a:ext cx="5466900" cy="54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700">
                <a:solidFill>
                  <a:schemeClr val="lt1"/>
                </a:solidFill>
              </a:rPr>
              <a:t>Data set for Prim’s algorithm same as kruskal</a:t>
            </a:r>
            <a:endParaRPr sz="1700">
              <a:solidFill>
                <a:schemeClr val="lt1"/>
              </a:solidFill>
            </a:endParaRPr>
          </a:p>
        </p:txBody>
      </p:sp>
      <p:sp>
        <p:nvSpPr>
          <p:cNvPr id="315" name="Google Shape;315;p38"/>
          <p:cNvSpPr txBox="1"/>
          <p:nvPr/>
        </p:nvSpPr>
        <p:spPr>
          <a:xfrm>
            <a:off x="187875" y="4256475"/>
            <a:ext cx="5693700" cy="63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300">
                <a:solidFill>
                  <a:schemeClr val="lt1"/>
                </a:solidFill>
              </a:rPr>
              <a:t>INITIAL GRAPH</a:t>
            </a:r>
            <a:endParaRPr b="1" sz="1300">
              <a:solidFill>
                <a:schemeClr val="lt1"/>
              </a:solidFill>
            </a:endParaRPr>
          </a:p>
        </p:txBody>
      </p:sp>
      <p:sp>
        <p:nvSpPr>
          <p:cNvPr id="316" name="Google Shape;316;p38"/>
          <p:cNvSpPr txBox="1"/>
          <p:nvPr/>
        </p:nvSpPr>
        <p:spPr>
          <a:xfrm>
            <a:off x="514650" y="4757900"/>
            <a:ext cx="8419500" cy="30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300">
                <a:solidFill>
                  <a:schemeClr val="lt1"/>
                </a:solidFill>
              </a:rPr>
              <a:t>Figure 16  Data set collected using Google maps</a:t>
            </a:r>
            <a:endParaRPr b="1" sz="1300">
              <a:solidFill>
                <a:schemeClr val="lt1"/>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A3990"/>
        </a:solidFill>
      </p:bgPr>
    </p:bg>
    <p:spTree>
      <p:nvGrpSpPr>
        <p:cNvPr id="320" name="Shape 320"/>
        <p:cNvGrpSpPr/>
        <p:nvPr/>
      </p:nvGrpSpPr>
      <p:grpSpPr>
        <a:xfrm>
          <a:off x="0" y="0"/>
          <a:ext cx="0" cy="0"/>
          <a:chOff x="0" y="0"/>
          <a:chExt cx="0" cy="0"/>
        </a:xfrm>
      </p:grpSpPr>
      <p:sp>
        <p:nvSpPr>
          <p:cNvPr id="321" name="Google Shape;321;p39"/>
          <p:cNvSpPr txBox="1"/>
          <p:nvPr/>
        </p:nvSpPr>
        <p:spPr>
          <a:xfrm>
            <a:off x="252675" y="647613"/>
            <a:ext cx="7441500" cy="54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solidFill>
                  <a:schemeClr val="lt1"/>
                </a:solidFill>
              </a:rPr>
              <a:t>New Graph after </a:t>
            </a:r>
            <a:r>
              <a:rPr b="1" lang="en" sz="1600">
                <a:solidFill>
                  <a:schemeClr val="lt1"/>
                </a:solidFill>
              </a:rPr>
              <a:t>applying</a:t>
            </a:r>
            <a:r>
              <a:rPr b="1" lang="en" sz="1600">
                <a:solidFill>
                  <a:schemeClr val="lt1"/>
                </a:solidFill>
              </a:rPr>
              <a:t> Prim’s</a:t>
            </a:r>
            <a:endParaRPr b="1" sz="1600">
              <a:solidFill>
                <a:schemeClr val="lt1"/>
              </a:solidFill>
            </a:endParaRPr>
          </a:p>
        </p:txBody>
      </p:sp>
      <p:sp>
        <p:nvSpPr>
          <p:cNvPr id="322" name="Google Shape;322;p39"/>
          <p:cNvSpPr txBox="1"/>
          <p:nvPr/>
        </p:nvSpPr>
        <p:spPr>
          <a:xfrm>
            <a:off x="3979901" y="1045450"/>
            <a:ext cx="21654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500">
                <a:solidFill>
                  <a:srgbClr val="FF0000"/>
                </a:solidFill>
              </a:rPr>
              <a:t>Final edges = 36</a:t>
            </a:r>
            <a:endParaRPr b="1" sz="1500">
              <a:solidFill>
                <a:srgbClr val="FF0000"/>
              </a:solidFill>
            </a:endParaRPr>
          </a:p>
        </p:txBody>
      </p:sp>
      <p:sp>
        <p:nvSpPr>
          <p:cNvPr id="323" name="Google Shape;323;p39"/>
          <p:cNvSpPr txBox="1"/>
          <p:nvPr/>
        </p:nvSpPr>
        <p:spPr>
          <a:xfrm>
            <a:off x="6477970" y="998500"/>
            <a:ext cx="24702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500">
                <a:solidFill>
                  <a:srgbClr val="FF0000"/>
                </a:solidFill>
              </a:rPr>
              <a:t>Minimum weight</a:t>
            </a:r>
            <a:endParaRPr b="1" sz="1500">
              <a:solidFill>
                <a:srgbClr val="FF0000"/>
              </a:solidFill>
            </a:endParaRPr>
          </a:p>
          <a:p>
            <a:pPr indent="0" lvl="0" marL="0" rtl="0" algn="ctr">
              <a:spcBef>
                <a:spcPts val="0"/>
              </a:spcBef>
              <a:spcAft>
                <a:spcPts val="0"/>
              </a:spcAft>
              <a:buNone/>
            </a:pPr>
            <a:r>
              <a:rPr b="1" lang="en" sz="1500">
                <a:solidFill>
                  <a:srgbClr val="FF0000"/>
                </a:solidFill>
              </a:rPr>
              <a:t>1301 m</a:t>
            </a:r>
            <a:endParaRPr b="1" sz="1500">
              <a:solidFill>
                <a:srgbClr val="FF0000"/>
              </a:solidFill>
            </a:endParaRPr>
          </a:p>
        </p:txBody>
      </p:sp>
      <p:sp>
        <p:nvSpPr>
          <p:cNvPr id="324" name="Google Shape;324;p39"/>
          <p:cNvSpPr txBox="1"/>
          <p:nvPr/>
        </p:nvSpPr>
        <p:spPr>
          <a:xfrm>
            <a:off x="248675" y="1036725"/>
            <a:ext cx="3588600" cy="22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500">
                <a:solidFill>
                  <a:srgbClr val="FF0000"/>
                </a:solidFill>
              </a:rPr>
              <a:t>Vertices = 37        Edges 37 – 1 = 36</a:t>
            </a:r>
            <a:endParaRPr b="1" sz="1500">
              <a:solidFill>
                <a:srgbClr val="FF0000"/>
              </a:solidFill>
            </a:endParaRPr>
          </a:p>
        </p:txBody>
      </p:sp>
      <p:pic>
        <p:nvPicPr>
          <p:cNvPr id="325" name="Google Shape;325;p39"/>
          <p:cNvPicPr preferRelativeResize="0"/>
          <p:nvPr/>
        </p:nvPicPr>
        <p:blipFill>
          <a:blip r:embed="rId3">
            <a:alphaModFix/>
          </a:blip>
          <a:stretch>
            <a:fillRect/>
          </a:stretch>
        </p:blipFill>
        <p:spPr>
          <a:xfrm>
            <a:off x="1443138" y="1555563"/>
            <a:ext cx="5952923" cy="3048475"/>
          </a:xfrm>
          <a:prstGeom prst="rect">
            <a:avLst/>
          </a:prstGeom>
          <a:noFill/>
          <a:ln>
            <a:noFill/>
          </a:ln>
        </p:spPr>
      </p:pic>
      <p:sp>
        <p:nvSpPr>
          <p:cNvPr id="326" name="Google Shape;326;p39"/>
          <p:cNvSpPr txBox="1"/>
          <p:nvPr/>
        </p:nvSpPr>
        <p:spPr>
          <a:xfrm>
            <a:off x="252675" y="162750"/>
            <a:ext cx="4110000" cy="46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300">
                <a:solidFill>
                  <a:schemeClr val="lt1"/>
                </a:solidFill>
              </a:rPr>
              <a:t>RESULTS </a:t>
            </a:r>
            <a:endParaRPr sz="2300">
              <a:solidFill>
                <a:schemeClr val="lt1"/>
              </a:solidFill>
            </a:endParaRPr>
          </a:p>
        </p:txBody>
      </p:sp>
      <p:sp>
        <p:nvSpPr>
          <p:cNvPr id="327" name="Google Shape;327;p39"/>
          <p:cNvSpPr txBox="1"/>
          <p:nvPr/>
        </p:nvSpPr>
        <p:spPr>
          <a:xfrm>
            <a:off x="514650" y="4681700"/>
            <a:ext cx="8419500" cy="30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lt1"/>
                </a:solidFill>
              </a:rPr>
              <a:t>Figure 17  Showing minimum spanning tree of the data set collected after running Prim’s algorithm</a:t>
            </a:r>
            <a:endParaRPr sz="1200">
              <a:solidFill>
                <a:schemeClr val="lt1"/>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A3990"/>
        </a:solidFill>
      </p:bgPr>
    </p:bg>
    <p:spTree>
      <p:nvGrpSpPr>
        <p:cNvPr id="331" name="Shape 331"/>
        <p:cNvGrpSpPr/>
        <p:nvPr/>
      </p:nvGrpSpPr>
      <p:grpSpPr>
        <a:xfrm>
          <a:off x="0" y="0"/>
          <a:ext cx="0" cy="0"/>
          <a:chOff x="0" y="0"/>
          <a:chExt cx="0" cy="0"/>
        </a:xfrm>
      </p:grpSpPr>
      <p:sp>
        <p:nvSpPr>
          <p:cNvPr id="332" name="Google Shape;332;p40"/>
          <p:cNvSpPr txBox="1"/>
          <p:nvPr/>
        </p:nvSpPr>
        <p:spPr>
          <a:xfrm>
            <a:off x="357275" y="329550"/>
            <a:ext cx="8500500" cy="81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4800">
                <a:solidFill>
                  <a:schemeClr val="lt1"/>
                </a:solidFill>
              </a:rPr>
              <a:t>Comparisons and conclusions</a:t>
            </a:r>
            <a:endParaRPr sz="4800">
              <a:solidFill>
                <a:schemeClr val="lt1"/>
              </a:solidFill>
              <a:latin typeface="Nunito"/>
              <a:ea typeface="Nunito"/>
              <a:cs typeface="Nunito"/>
              <a:sym typeface="Nunito"/>
            </a:endParaRPr>
          </a:p>
        </p:txBody>
      </p:sp>
      <p:sp>
        <p:nvSpPr>
          <p:cNvPr id="333" name="Google Shape;333;p40"/>
          <p:cNvSpPr txBox="1"/>
          <p:nvPr/>
        </p:nvSpPr>
        <p:spPr>
          <a:xfrm>
            <a:off x="341875" y="1916525"/>
            <a:ext cx="3989400" cy="304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100">
                <a:solidFill>
                  <a:schemeClr val="lt1"/>
                </a:solidFill>
                <a:latin typeface="Nunito"/>
                <a:ea typeface="Nunito"/>
                <a:cs typeface="Nunito"/>
                <a:sym typeface="Nunito"/>
              </a:rPr>
              <a:t>Kruskal’s Algorithm Results:</a:t>
            </a:r>
            <a:endParaRPr b="1" sz="2100">
              <a:solidFill>
                <a:schemeClr val="lt1"/>
              </a:solidFill>
              <a:latin typeface="Nunito"/>
              <a:ea typeface="Nunito"/>
              <a:cs typeface="Nunito"/>
              <a:sym typeface="Nunito"/>
            </a:endParaRPr>
          </a:p>
          <a:p>
            <a:pPr indent="0" lvl="0" marL="0" rtl="0" algn="l">
              <a:spcBef>
                <a:spcPts val="0"/>
              </a:spcBef>
              <a:spcAft>
                <a:spcPts val="0"/>
              </a:spcAft>
              <a:buNone/>
            </a:pPr>
            <a:r>
              <a:t/>
            </a:r>
            <a:endParaRPr b="1" sz="1300">
              <a:solidFill>
                <a:schemeClr val="lt1"/>
              </a:solidFill>
              <a:latin typeface="Nunito"/>
              <a:ea typeface="Nunito"/>
              <a:cs typeface="Nunito"/>
              <a:sym typeface="Nunito"/>
            </a:endParaRPr>
          </a:p>
          <a:p>
            <a:pPr indent="0" lvl="0" marL="0" rtl="0" algn="l">
              <a:spcBef>
                <a:spcPts val="0"/>
              </a:spcBef>
              <a:spcAft>
                <a:spcPts val="0"/>
              </a:spcAft>
              <a:buNone/>
            </a:pPr>
            <a:r>
              <a:rPr b="1" lang="en" sz="1800">
                <a:solidFill>
                  <a:schemeClr val="lt1"/>
                </a:solidFill>
                <a:latin typeface="Nunito"/>
                <a:ea typeface="Nunito"/>
                <a:cs typeface="Nunito"/>
                <a:sym typeface="Nunito"/>
              </a:rPr>
              <a:t>Vertices = 37        Edges 37 – 1 = 36</a:t>
            </a:r>
            <a:endParaRPr b="1" sz="1800">
              <a:solidFill>
                <a:schemeClr val="lt1"/>
              </a:solidFill>
              <a:latin typeface="Nunito"/>
              <a:ea typeface="Nunito"/>
              <a:cs typeface="Nunito"/>
              <a:sym typeface="Nunito"/>
            </a:endParaRPr>
          </a:p>
          <a:p>
            <a:pPr indent="0" lvl="0" marL="0" rtl="0" algn="l">
              <a:spcBef>
                <a:spcPts val="0"/>
              </a:spcBef>
              <a:spcAft>
                <a:spcPts val="0"/>
              </a:spcAft>
              <a:buNone/>
            </a:pPr>
            <a:r>
              <a:t/>
            </a:r>
            <a:endParaRPr b="1" sz="1500">
              <a:solidFill>
                <a:schemeClr val="lt1"/>
              </a:solidFill>
              <a:latin typeface="Nunito"/>
              <a:ea typeface="Nunito"/>
              <a:cs typeface="Nunito"/>
              <a:sym typeface="Nunito"/>
            </a:endParaRPr>
          </a:p>
          <a:p>
            <a:pPr indent="0" lvl="0" marL="0" rtl="0" algn="l">
              <a:spcBef>
                <a:spcPts val="0"/>
              </a:spcBef>
              <a:spcAft>
                <a:spcPts val="0"/>
              </a:spcAft>
              <a:buNone/>
            </a:pPr>
            <a:r>
              <a:rPr b="1" lang="en" sz="1800">
                <a:solidFill>
                  <a:schemeClr val="lt1"/>
                </a:solidFill>
                <a:latin typeface="Nunito"/>
                <a:ea typeface="Nunito"/>
                <a:cs typeface="Nunito"/>
                <a:sym typeface="Nunito"/>
              </a:rPr>
              <a:t>Final edges = 36</a:t>
            </a:r>
            <a:endParaRPr b="1" sz="1800">
              <a:solidFill>
                <a:schemeClr val="lt1"/>
              </a:solidFill>
              <a:latin typeface="Nunito"/>
              <a:ea typeface="Nunito"/>
              <a:cs typeface="Nunito"/>
              <a:sym typeface="Nunito"/>
            </a:endParaRPr>
          </a:p>
          <a:p>
            <a:pPr indent="0" lvl="0" marL="0" rtl="0" algn="l">
              <a:spcBef>
                <a:spcPts val="0"/>
              </a:spcBef>
              <a:spcAft>
                <a:spcPts val="0"/>
              </a:spcAft>
              <a:buNone/>
            </a:pPr>
            <a:r>
              <a:t/>
            </a:r>
            <a:endParaRPr b="1" sz="1800">
              <a:solidFill>
                <a:schemeClr val="lt1"/>
              </a:solidFill>
              <a:latin typeface="Nunito"/>
              <a:ea typeface="Nunito"/>
              <a:cs typeface="Nunito"/>
              <a:sym typeface="Nunito"/>
            </a:endParaRPr>
          </a:p>
          <a:p>
            <a:pPr indent="0" lvl="0" marL="0" rtl="0" algn="l">
              <a:spcBef>
                <a:spcPts val="0"/>
              </a:spcBef>
              <a:spcAft>
                <a:spcPts val="0"/>
              </a:spcAft>
              <a:buNone/>
            </a:pPr>
            <a:r>
              <a:rPr b="1" lang="en" sz="1700">
                <a:solidFill>
                  <a:schemeClr val="lt1"/>
                </a:solidFill>
                <a:latin typeface="Nunito"/>
                <a:ea typeface="Nunito"/>
                <a:cs typeface="Nunito"/>
                <a:sym typeface="Nunito"/>
              </a:rPr>
              <a:t>Minimum weight   =  1301 m</a:t>
            </a:r>
            <a:endParaRPr b="1" sz="1700">
              <a:solidFill>
                <a:schemeClr val="lt1"/>
              </a:solidFill>
              <a:latin typeface="Nunito"/>
              <a:ea typeface="Nunito"/>
              <a:cs typeface="Nunito"/>
              <a:sym typeface="Nunito"/>
            </a:endParaRPr>
          </a:p>
          <a:p>
            <a:pPr indent="0" lvl="0" marL="0" rtl="0" algn="l">
              <a:spcBef>
                <a:spcPts val="0"/>
              </a:spcBef>
              <a:spcAft>
                <a:spcPts val="0"/>
              </a:spcAft>
              <a:buNone/>
            </a:pPr>
            <a:r>
              <a:t/>
            </a:r>
            <a:endParaRPr b="1" sz="1700">
              <a:solidFill>
                <a:schemeClr val="lt1"/>
              </a:solidFill>
              <a:latin typeface="Nunito"/>
              <a:ea typeface="Nunito"/>
              <a:cs typeface="Nunito"/>
              <a:sym typeface="Nunito"/>
            </a:endParaRPr>
          </a:p>
          <a:p>
            <a:pPr indent="0" lvl="0" marL="0" rtl="0" algn="l">
              <a:spcBef>
                <a:spcPts val="0"/>
              </a:spcBef>
              <a:spcAft>
                <a:spcPts val="0"/>
              </a:spcAft>
              <a:buNone/>
            </a:pPr>
            <a:r>
              <a:t/>
            </a:r>
            <a:endParaRPr b="1" sz="1800">
              <a:solidFill>
                <a:schemeClr val="lt1"/>
              </a:solidFill>
              <a:latin typeface="Nunito"/>
              <a:ea typeface="Nunito"/>
              <a:cs typeface="Nunito"/>
              <a:sym typeface="Nunito"/>
            </a:endParaRPr>
          </a:p>
          <a:p>
            <a:pPr indent="0" lvl="0" marL="0" rtl="0" algn="l">
              <a:spcBef>
                <a:spcPts val="0"/>
              </a:spcBef>
              <a:spcAft>
                <a:spcPts val="0"/>
              </a:spcAft>
              <a:buNone/>
            </a:pPr>
            <a:r>
              <a:t/>
            </a:r>
            <a:endParaRPr b="1" sz="1800">
              <a:solidFill>
                <a:schemeClr val="lt1"/>
              </a:solidFill>
              <a:latin typeface="Nunito"/>
              <a:ea typeface="Nunito"/>
              <a:cs typeface="Nunito"/>
              <a:sym typeface="Nunito"/>
            </a:endParaRPr>
          </a:p>
          <a:p>
            <a:pPr indent="0" lvl="0" marL="0" rtl="0" algn="l">
              <a:spcBef>
                <a:spcPts val="0"/>
              </a:spcBef>
              <a:spcAft>
                <a:spcPts val="0"/>
              </a:spcAft>
              <a:buNone/>
            </a:pPr>
            <a:r>
              <a:t/>
            </a:r>
            <a:endParaRPr b="1" sz="1500">
              <a:solidFill>
                <a:schemeClr val="lt1"/>
              </a:solidFill>
              <a:latin typeface="Nunito"/>
              <a:ea typeface="Nunito"/>
              <a:cs typeface="Nunito"/>
              <a:sym typeface="Nunito"/>
            </a:endParaRPr>
          </a:p>
        </p:txBody>
      </p:sp>
      <p:sp>
        <p:nvSpPr>
          <p:cNvPr id="334" name="Google Shape;334;p40"/>
          <p:cNvSpPr txBox="1"/>
          <p:nvPr/>
        </p:nvSpPr>
        <p:spPr>
          <a:xfrm>
            <a:off x="4854250" y="1870425"/>
            <a:ext cx="3989400" cy="304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100">
                <a:solidFill>
                  <a:schemeClr val="lt1"/>
                </a:solidFill>
                <a:latin typeface="Nunito"/>
                <a:ea typeface="Nunito"/>
                <a:cs typeface="Nunito"/>
                <a:sym typeface="Nunito"/>
              </a:rPr>
              <a:t>Prim</a:t>
            </a:r>
            <a:r>
              <a:rPr b="1" lang="en" sz="2100">
                <a:solidFill>
                  <a:schemeClr val="lt1"/>
                </a:solidFill>
                <a:latin typeface="Nunito"/>
                <a:ea typeface="Nunito"/>
                <a:cs typeface="Nunito"/>
                <a:sym typeface="Nunito"/>
              </a:rPr>
              <a:t>’s Algorithm Results:</a:t>
            </a:r>
            <a:endParaRPr b="1" sz="2100">
              <a:solidFill>
                <a:schemeClr val="lt1"/>
              </a:solidFill>
              <a:latin typeface="Nunito"/>
              <a:ea typeface="Nunito"/>
              <a:cs typeface="Nunito"/>
              <a:sym typeface="Nunito"/>
            </a:endParaRPr>
          </a:p>
          <a:p>
            <a:pPr indent="0" lvl="0" marL="0" rtl="0" algn="l">
              <a:spcBef>
                <a:spcPts val="0"/>
              </a:spcBef>
              <a:spcAft>
                <a:spcPts val="0"/>
              </a:spcAft>
              <a:buNone/>
            </a:pPr>
            <a:r>
              <a:t/>
            </a:r>
            <a:endParaRPr b="1" sz="1300">
              <a:solidFill>
                <a:schemeClr val="lt1"/>
              </a:solidFill>
              <a:latin typeface="Nunito"/>
              <a:ea typeface="Nunito"/>
              <a:cs typeface="Nunito"/>
              <a:sym typeface="Nunito"/>
            </a:endParaRPr>
          </a:p>
          <a:p>
            <a:pPr indent="0" lvl="0" marL="0" rtl="0" algn="l">
              <a:spcBef>
                <a:spcPts val="0"/>
              </a:spcBef>
              <a:spcAft>
                <a:spcPts val="0"/>
              </a:spcAft>
              <a:buNone/>
            </a:pPr>
            <a:r>
              <a:rPr b="1" lang="en" sz="1800">
                <a:solidFill>
                  <a:schemeClr val="lt1"/>
                </a:solidFill>
                <a:latin typeface="Nunito"/>
                <a:ea typeface="Nunito"/>
                <a:cs typeface="Nunito"/>
                <a:sym typeface="Nunito"/>
              </a:rPr>
              <a:t>Vertices = 37        Edges 37 – 1 = 36</a:t>
            </a:r>
            <a:endParaRPr b="1" sz="1800">
              <a:solidFill>
                <a:schemeClr val="lt1"/>
              </a:solidFill>
              <a:latin typeface="Nunito"/>
              <a:ea typeface="Nunito"/>
              <a:cs typeface="Nunito"/>
              <a:sym typeface="Nunito"/>
            </a:endParaRPr>
          </a:p>
          <a:p>
            <a:pPr indent="0" lvl="0" marL="0" rtl="0" algn="l">
              <a:spcBef>
                <a:spcPts val="0"/>
              </a:spcBef>
              <a:spcAft>
                <a:spcPts val="0"/>
              </a:spcAft>
              <a:buNone/>
            </a:pPr>
            <a:r>
              <a:t/>
            </a:r>
            <a:endParaRPr b="1" sz="1500">
              <a:solidFill>
                <a:schemeClr val="lt1"/>
              </a:solidFill>
              <a:latin typeface="Nunito"/>
              <a:ea typeface="Nunito"/>
              <a:cs typeface="Nunito"/>
              <a:sym typeface="Nunito"/>
            </a:endParaRPr>
          </a:p>
          <a:p>
            <a:pPr indent="0" lvl="0" marL="0" rtl="0" algn="l">
              <a:spcBef>
                <a:spcPts val="0"/>
              </a:spcBef>
              <a:spcAft>
                <a:spcPts val="0"/>
              </a:spcAft>
              <a:buNone/>
            </a:pPr>
            <a:r>
              <a:rPr b="1" lang="en" sz="1800">
                <a:solidFill>
                  <a:schemeClr val="lt1"/>
                </a:solidFill>
                <a:latin typeface="Nunito"/>
                <a:ea typeface="Nunito"/>
                <a:cs typeface="Nunito"/>
                <a:sym typeface="Nunito"/>
              </a:rPr>
              <a:t>Final edges = 36</a:t>
            </a:r>
            <a:endParaRPr b="1" sz="1800">
              <a:solidFill>
                <a:schemeClr val="lt1"/>
              </a:solidFill>
              <a:latin typeface="Nunito"/>
              <a:ea typeface="Nunito"/>
              <a:cs typeface="Nunito"/>
              <a:sym typeface="Nunito"/>
            </a:endParaRPr>
          </a:p>
          <a:p>
            <a:pPr indent="0" lvl="0" marL="0" rtl="0" algn="l">
              <a:spcBef>
                <a:spcPts val="0"/>
              </a:spcBef>
              <a:spcAft>
                <a:spcPts val="0"/>
              </a:spcAft>
              <a:buNone/>
            </a:pPr>
            <a:r>
              <a:t/>
            </a:r>
            <a:endParaRPr b="1" sz="1800">
              <a:solidFill>
                <a:schemeClr val="lt1"/>
              </a:solidFill>
              <a:latin typeface="Nunito"/>
              <a:ea typeface="Nunito"/>
              <a:cs typeface="Nunito"/>
              <a:sym typeface="Nunito"/>
            </a:endParaRPr>
          </a:p>
          <a:p>
            <a:pPr indent="0" lvl="0" marL="0" rtl="0" algn="l">
              <a:spcBef>
                <a:spcPts val="0"/>
              </a:spcBef>
              <a:spcAft>
                <a:spcPts val="0"/>
              </a:spcAft>
              <a:buNone/>
            </a:pPr>
            <a:r>
              <a:rPr b="1" lang="en" sz="1700">
                <a:solidFill>
                  <a:schemeClr val="lt1"/>
                </a:solidFill>
                <a:latin typeface="Nunito"/>
                <a:ea typeface="Nunito"/>
                <a:cs typeface="Nunito"/>
                <a:sym typeface="Nunito"/>
              </a:rPr>
              <a:t>Minimum weight   =  1301 m</a:t>
            </a:r>
            <a:endParaRPr b="1" sz="1700">
              <a:solidFill>
                <a:schemeClr val="lt1"/>
              </a:solidFill>
              <a:latin typeface="Nunito"/>
              <a:ea typeface="Nunito"/>
              <a:cs typeface="Nunito"/>
              <a:sym typeface="Nunito"/>
            </a:endParaRPr>
          </a:p>
          <a:p>
            <a:pPr indent="0" lvl="0" marL="0" rtl="0" algn="l">
              <a:spcBef>
                <a:spcPts val="0"/>
              </a:spcBef>
              <a:spcAft>
                <a:spcPts val="0"/>
              </a:spcAft>
              <a:buNone/>
            </a:pPr>
            <a:r>
              <a:t/>
            </a:r>
            <a:endParaRPr b="1" sz="1700">
              <a:solidFill>
                <a:schemeClr val="lt1"/>
              </a:solidFill>
              <a:latin typeface="Nunito"/>
              <a:ea typeface="Nunito"/>
              <a:cs typeface="Nunito"/>
              <a:sym typeface="Nunito"/>
            </a:endParaRPr>
          </a:p>
          <a:p>
            <a:pPr indent="0" lvl="0" marL="0" rtl="0" algn="l">
              <a:spcBef>
                <a:spcPts val="0"/>
              </a:spcBef>
              <a:spcAft>
                <a:spcPts val="0"/>
              </a:spcAft>
              <a:buNone/>
            </a:pPr>
            <a:r>
              <a:t/>
            </a:r>
            <a:endParaRPr b="1" sz="1800">
              <a:solidFill>
                <a:schemeClr val="lt1"/>
              </a:solidFill>
              <a:latin typeface="Nunito"/>
              <a:ea typeface="Nunito"/>
              <a:cs typeface="Nunito"/>
              <a:sym typeface="Nunito"/>
            </a:endParaRPr>
          </a:p>
          <a:p>
            <a:pPr indent="0" lvl="0" marL="0" rtl="0" algn="l">
              <a:spcBef>
                <a:spcPts val="0"/>
              </a:spcBef>
              <a:spcAft>
                <a:spcPts val="0"/>
              </a:spcAft>
              <a:buNone/>
            </a:pPr>
            <a:r>
              <a:t/>
            </a:r>
            <a:endParaRPr b="1" sz="1800">
              <a:solidFill>
                <a:schemeClr val="lt1"/>
              </a:solidFill>
              <a:latin typeface="Nunito"/>
              <a:ea typeface="Nunito"/>
              <a:cs typeface="Nunito"/>
              <a:sym typeface="Nunito"/>
            </a:endParaRPr>
          </a:p>
          <a:p>
            <a:pPr indent="0" lvl="0" marL="0" rtl="0" algn="l">
              <a:spcBef>
                <a:spcPts val="0"/>
              </a:spcBef>
              <a:spcAft>
                <a:spcPts val="0"/>
              </a:spcAft>
              <a:buNone/>
            </a:pPr>
            <a:r>
              <a:t/>
            </a:r>
            <a:endParaRPr b="1" sz="1500">
              <a:solidFill>
                <a:schemeClr val="lt1"/>
              </a:solidFill>
              <a:latin typeface="Nunito"/>
              <a:ea typeface="Nunito"/>
              <a:cs typeface="Nunito"/>
              <a:sym typeface="Nunito"/>
            </a:endParaRPr>
          </a:p>
        </p:txBody>
      </p:sp>
      <p:graphicFrame>
        <p:nvGraphicFramePr>
          <p:cNvPr id="335" name="Google Shape;335;p40"/>
          <p:cNvGraphicFramePr/>
          <p:nvPr/>
        </p:nvGraphicFramePr>
        <p:xfrm>
          <a:off x="265650" y="1804375"/>
          <a:ext cx="3000000" cy="3000000"/>
        </p:xfrm>
        <a:graphic>
          <a:graphicData uri="http://schemas.openxmlformats.org/drawingml/2006/table">
            <a:tbl>
              <a:tblPr>
                <a:noFill/>
                <a:tableStyleId>{4383B852-89D8-4620-B4F5-F9C1BF81EC36}</a:tableStyleId>
              </a:tblPr>
              <a:tblGrid>
                <a:gridCol w="4324275"/>
                <a:gridCol w="4324275"/>
              </a:tblGrid>
              <a:tr h="605275">
                <a:tc>
                  <a:txBody>
                    <a:bodyPr/>
                    <a:lstStyle/>
                    <a:p>
                      <a:pPr indent="0" lvl="0" marL="0" rtl="0" algn="l">
                        <a:spcBef>
                          <a:spcPts val="0"/>
                        </a:spcBef>
                        <a:spcAft>
                          <a:spcPts val="0"/>
                        </a:spcAft>
                        <a:buNone/>
                      </a:pPr>
                      <a:r>
                        <a:t/>
                      </a:r>
                      <a:endParaRPr/>
                    </a:p>
                  </a:txBody>
                  <a:tcPr marT="91425" marB="91425" marR="91425" marL="91425">
                    <a:lnL cap="flat" cmpd="sng" w="28575">
                      <a:solidFill>
                        <a:srgbClr val="FFFF00"/>
                      </a:solidFill>
                      <a:prstDash val="solid"/>
                      <a:round/>
                      <a:headEnd len="sm" w="sm" type="none"/>
                      <a:tailEnd len="sm" w="sm" type="none"/>
                    </a:lnL>
                    <a:lnR cap="flat" cmpd="sng" w="28575">
                      <a:solidFill>
                        <a:srgbClr val="FFFF00"/>
                      </a:solidFill>
                      <a:prstDash val="solid"/>
                      <a:round/>
                      <a:headEnd len="sm" w="sm" type="none"/>
                      <a:tailEnd len="sm" w="sm" type="none"/>
                    </a:lnR>
                    <a:lnT cap="flat" cmpd="sng" w="28575">
                      <a:solidFill>
                        <a:srgbClr val="FFFF00"/>
                      </a:solidFill>
                      <a:prstDash val="solid"/>
                      <a:round/>
                      <a:headEnd len="sm" w="sm" type="none"/>
                      <a:tailEnd len="sm" w="sm" type="none"/>
                    </a:lnT>
                    <a:lnB cap="flat" cmpd="sng" w="28575">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28575">
                      <a:solidFill>
                        <a:srgbClr val="FFFF00"/>
                      </a:solidFill>
                      <a:prstDash val="solid"/>
                      <a:round/>
                      <a:headEnd len="sm" w="sm" type="none"/>
                      <a:tailEnd len="sm" w="sm" type="none"/>
                    </a:lnL>
                    <a:lnR cap="flat" cmpd="sng" w="28575">
                      <a:solidFill>
                        <a:srgbClr val="FFFF00"/>
                      </a:solidFill>
                      <a:prstDash val="solid"/>
                      <a:round/>
                      <a:headEnd len="sm" w="sm" type="none"/>
                      <a:tailEnd len="sm" w="sm" type="none"/>
                    </a:lnR>
                    <a:lnT cap="flat" cmpd="sng" w="28575">
                      <a:solidFill>
                        <a:srgbClr val="FFFF00"/>
                      </a:solidFill>
                      <a:prstDash val="solid"/>
                      <a:round/>
                      <a:headEnd len="sm" w="sm" type="none"/>
                      <a:tailEnd len="sm" w="sm" type="none"/>
                    </a:lnT>
                    <a:lnB cap="flat" cmpd="sng" w="28575">
                      <a:solidFill>
                        <a:srgbClr val="FFFF00"/>
                      </a:solidFill>
                      <a:prstDash val="solid"/>
                      <a:round/>
                      <a:headEnd len="sm" w="sm" type="none"/>
                      <a:tailEnd len="sm" w="sm" type="none"/>
                    </a:lnB>
                  </a:tcPr>
                </a:tc>
              </a:tr>
              <a:tr h="544500">
                <a:tc>
                  <a:txBody>
                    <a:bodyPr/>
                    <a:lstStyle/>
                    <a:p>
                      <a:pPr indent="0" lvl="0" marL="0" rtl="0" algn="l">
                        <a:spcBef>
                          <a:spcPts val="0"/>
                        </a:spcBef>
                        <a:spcAft>
                          <a:spcPts val="0"/>
                        </a:spcAft>
                        <a:buNone/>
                      </a:pPr>
                      <a:r>
                        <a:t/>
                      </a:r>
                      <a:endParaRPr/>
                    </a:p>
                  </a:txBody>
                  <a:tcPr marT="91425" marB="91425" marR="91425" marL="91425">
                    <a:lnL cap="flat" cmpd="sng" w="28575">
                      <a:solidFill>
                        <a:srgbClr val="FFFF00"/>
                      </a:solidFill>
                      <a:prstDash val="solid"/>
                      <a:round/>
                      <a:headEnd len="sm" w="sm" type="none"/>
                      <a:tailEnd len="sm" w="sm" type="none"/>
                    </a:lnL>
                    <a:lnR cap="flat" cmpd="sng" w="28575">
                      <a:solidFill>
                        <a:srgbClr val="FFFF00"/>
                      </a:solidFill>
                      <a:prstDash val="solid"/>
                      <a:round/>
                      <a:headEnd len="sm" w="sm" type="none"/>
                      <a:tailEnd len="sm" w="sm" type="none"/>
                    </a:lnR>
                    <a:lnT cap="flat" cmpd="sng" w="28575">
                      <a:solidFill>
                        <a:srgbClr val="FFFF00"/>
                      </a:solidFill>
                      <a:prstDash val="solid"/>
                      <a:round/>
                      <a:headEnd len="sm" w="sm" type="none"/>
                      <a:tailEnd len="sm" w="sm" type="none"/>
                    </a:lnT>
                    <a:lnB cap="flat" cmpd="sng" w="28575">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28575">
                      <a:solidFill>
                        <a:srgbClr val="FFFF00"/>
                      </a:solidFill>
                      <a:prstDash val="solid"/>
                      <a:round/>
                      <a:headEnd len="sm" w="sm" type="none"/>
                      <a:tailEnd len="sm" w="sm" type="none"/>
                    </a:lnL>
                    <a:lnR cap="flat" cmpd="sng" w="28575">
                      <a:solidFill>
                        <a:srgbClr val="FFFF00"/>
                      </a:solidFill>
                      <a:prstDash val="solid"/>
                      <a:round/>
                      <a:headEnd len="sm" w="sm" type="none"/>
                      <a:tailEnd len="sm" w="sm" type="none"/>
                    </a:lnR>
                    <a:lnT cap="flat" cmpd="sng" w="28575">
                      <a:solidFill>
                        <a:srgbClr val="FFFF00"/>
                      </a:solidFill>
                      <a:prstDash val="solid"/>
                      <a:round/>
                      <a:headEnd len="sm" w="sm" type="none"/>
                      <a:tailEnd len="sm" w="sm" type="none"/>
                    </a:lnT>
                    <a:lnB cap="flat" cmpd="sng" w="28575">
                      <a:solidFill>
                        <a:srgbClr val="FFFF00"/>
                      </a:solidFill>
                      <a:prstDash val="solid"/>
                      <a:round/>
                      <a:headEnd len="sm" w="sm" type="none"/>
                      <a:tailEnd len="sm" w="sm" type="none"/>
                    </a:lnB>
                  </a:tcPr>
                </a:tc>
              </a:tr>
              <a:tr h="523450">
                <a:tc>
                  <a:txBody>
                    <a:bodyPr/>
                    <a:lstStyle/>
                    <a:p>
                      <a:pPr indent="0" lvl="0" marL="0" rtl="0" algn="l">
                        <a:spcBef>
                          <a:spcPts val="0"/>
                        </a:spcBef>
                        <a:spcAft>
                          <a:spcPts val="0"/>
                        </a:spcAft>
                        <a:buNone/>
                      </a:pPr>
                      <a:r>
                        <a:t/>
                      </a:r>
                      <a:endParaRPr/>
                    </a:p>
                  </a:txBody>
                  <a:tcPr marT="91425" marB="91425" marR="91425" marL="91425">
                    <a:lnL cap="flat" cmpd="sng" w="28575">
                      <a:solidFill>
                        <a:srgbClr val="FFFF00"/>
                      </a:solidFill>
                      <a:prstDash val="solid"/>
                      <a:round/>
                      <a:headEnd len="sm" w="sm" type="none"/>
                      <a:tailEnd len="sm" w="sm" type="none"/>
                    </a:lnL>
                    <a:lnR cap="flat" cmpd="sng" w="28575">
                      <a:solidFill>
                        <a:srgbClr val="FFFF00"/>
                      </a:solidFill>
                      <a:prstDash val="solid"/>
                      <a:round/>
                      <a:headEnd len="sm" w="sm" type="none"/>
                      <a:tailEnd len="sm" w="sm" type="none"/>
                    </a:lnR>
                    <a:lnT cap="flat" cmpd="sng" w="28575">
                      <a:solidFill>
                        <a:srgbClr val="FFFF00"/>
                      </a:solidFill>
                      <a:prstDash val="solid"/>
                      <a:round/>
                      <a:headEnd len="sm" w="sm" type="none"/>
                      <a:tailEnd len="sm" w="sm" type="none"/>
                    </a:lnT>
                    <a:lnB cap="flat" cmpd="sng" w="28575">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28575">
                      <a:solidFill>
                        <a:srgbClr val="FFFF00"/>
                      </a:solidFill>
                      <a:prstDash val="solid"/>
                      <a:round/>
                      <a:headEnd len="sm" w="sm" type="none"/>
                      <a:tailEnd len="sm" w="sm" type="none"/>
                    </a:lnL>
                    <a:lnR cap="flat" cmpd="sng" w="28575">
                      <a:solidFill>
                        <a:srgbClr val="FFFF00"/>
                      </a:solidFill>
                      <a:prstDash val="solid"/>
                      <a:round/>
                      <a:headEnd len="sm" w="sm" type="none"/>
                      <a:tailEnd len="sm" w="sm" type="none"/>
                    </a:lnR>
                    <a:lnT cap="flat" cmpd="sng" w="28575">
                      <a:solidFill>
                        <a:srgbClr val="FFFF00"/>
                      </a:solidFill>
                      <a:prstDash val="solid"/>
                      <a:round/>
                      <a:headEnd len="sm" w="sm" type="none"/>
                      <a:tailEnd len="sm" w="sm" type="none"/>
                    </a:lnT>
                    <a:lnB cap="flat" cmpd="sng" w="28575">
                      <a:solidFill>
                        <a:srgbClr val="FFFF00"/>
                      </a:solidFill>
                      <a:prstDash val="solid"/>
                      <a:round/>
                      <a:headEnd len="sm" w="sm" type="none"/>
                      <a:tailEnd len="sm" w="sm" type="none"/>
                    </a:lnB>
                  </a:tcPr>
                </a:tc>
              </a:tr>
              <a:tr h="597850">
                <a:tc>
                  <a:txBody>
                    <a:bodyPr/>
                    <a:lstStyle/>
                    <a:p>
                      <a:pPr indent="0" lvl="0" marL="0" rtl="0" algn="l">
                        <a:spcBef>
                          <a:spcPts val="0"/>
                        </a:spcBef>
                        <a:spcAft>
                          <a:spcPts val="0"/>
                        </a:spcAft>
                        <a:buNone/>
                      </a:pPr>
                      <a:r>
                        <a:t/>
                      </a:r>
                      <a:endParaRPr/>
                    </a:p>
                  </a:txBody>
                  <a:tcPr marT="91425" marB="91425" marR="91425" marL="91425">
                    <a:lnL cap="flat" cmpd="sng" w="28575">
                      <a:solidFill>
                        <a:srgbClr val="FFFF00"/>
                      </a:solidFill>
                      <a:prstDash val="solid"/>
                      <a:round/>
                      <a:headEnd len="sm" w="sm" type="none"/>
                      <a:tailEnd len="sm" w="sm" type="none"/>
                    </a:lnL>
                    <a:lnR cap="flat" cmpd="sng" w="28575">
                      <a:solidFill>
                        <a:srgbClr val="FFFF00"/>
                      </a:solidFill>
                      <a:prstDash val="solid"/>
                      <a:round/>
                      <a:headEnd len="sm" w="sm" type="none"/>
                      <a:tailEnd len="sm" w="sm" type="none"/>
                    </a:lnR>
                    <a:lnT cap="flat" cmpd="sng" w="28575">
                      <a:solidFill>
                        <a:srgbClr val="FFFF00"/>
                      </a:solidFill>
                      <a:prstDash val="solid"/>
                      <a:round/>
                      <a:headEnd len="sm" w="sm" type="none"/>
                      <a:tailEnd len="sm" w="sm" type="none"/>
                    </a:lnT>
                    <a:lnB cap="flat" cmpd="sng" w="28575">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28575">
                      <a:solidFill>
                        <a:srgbClr val="FFFF00"/>
                      </a:solidFill>
                      <a:prstDash val="solid"/>
                      <a:round/>
                      <a:headEnd len="sm" w="sm" type="none"/>
                      <a:tailEnd len="sm" w="sm" type="none"/>
                    </a:lnL>
                    <a:lnR cap="flat" cmpd="sng" w="28575">
                      <a:solidFill>
                        <a:srgbClr val="FFFF00"/>
                      </a:solidFill>
                      <a:prstDash val="solid"/>
                      <a:round/>
                      <a:headEnd len="sm" w="sm" type="none"/>
                      <a:tailEnd len="sm" w="sm" type="none"/>
                    </a:lnR>
                    <a:lnT cap="flat" cmpd="sng" w="28575">
                      <a:solidFill>
                        <a:srgbClr val="FFFF00"/>
                      </a:solidFill>
                      <a:prstDash val="solid"/>
                      <a:round/>
                      <a:headEnd len="sm" w="sm" type="none"/>
                      <a:tailEnd len="sm" w="sm" type="none"/>
                    </a:lnT>
                    <a:lnB cap="flat" cmpd="sng" w="28575">
                      <a:solidFill>
                        <a:srgbClr val="FFFF00"/>
                      </a:solidFill>
                      <a:prstDash val="solid"/>
                      <a:round/>
                      <a:headEnd len="sm" w="sm" type="none"/>
                      <a:tailEnd len="sm" w="sm" type="none"/>
                    </a:lnB>
                  </a:tcPr>
                </a:tc>
              </a:tr>
            </a:tbl>
          </a:graphicData>
        </a:graphic>
      </p:graphicFrame>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A3990"/>
        </a:solidFill>
      </p:bgPr>
    </p:bg>
    <p:spTree>
      <p:nvGrpSpPr>
        <p:cNvPr id="339" name="Shape 339"/>
        <p:cNvGrpSpPr/>
        <p:nvPr/>
      </p:nvGrpSpPr>
      <p:grpSpPr>
        <a:xfrm>
          <a:off x="0" y="0"/>
          <a:ext cx="0" cy="0"/>
          <a:chOff x="0" y="0"/>
          <a:chExt cx="0" cy="0"/>
        </a:xfrm>
      </p:grpSpPr>
      <p:sp>
        <p:nvSpPr>
          <p:cNvPr id="340" name="Google Shape;340;p41"/>
          <p:cNvSpPr txBox="1"/>
          <p:nvPr/>
        </p:nvSpPr>
        <p:spPr>
          <a:xfrm>
            <a:off x="337776" y="837750"/>
            <a:ext cx="4108500" cy="304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200">
                <a:solidFill>
                  <a:schemeClr val="lt1"/>
                </a:solidFill>
              </a:rPr>
              <a:t>Kruskal’s Algorithm Results:</a:t>
            </a:r>
            <a:endParaRPr b="1" sz="2200">
              <a:solidFill>
                <a:schemeClr val="lt1"/>
              </a:solidFill>
            </a:endParaRPr>
          </a:p>
          <a:p>
            <a:pPr indent="0" lvl="0" marL="457200" rtl="0" algn="l">
              <a:spcBef>
                <a:spcPts val="0"/>
              </a:spcBef>
              <a:spcAft>
                <a:spcPts val="0"/>
              </a:spcAft>
              <a:buNone/>
            </a:pPr>
            <a:r>
              <a:t/>
            </a:r>
            <a:endParaRPr b="1" sz="2000">
              <a:solidFill>
                <a:schemeClr val="lt1"/>
              </a:solidFill>
            </a:endParaRPr>
          </a:p>
          <a:p>
            <a:pPr indent="-355600" lvl="0" marL="457200" rtl="0" algn="l">
              <a:lnSpc>
                <a:spcPct val="100000"/>
              </a:lnSpc>
              <a:spcBef>
                <a:spcPts val="0"/>
              </a:spcBef>
              <a:spcAft>
                <a:spcPts val="0"/>
              </a:spcAft>
              <a:buClr>
                <a:schemeClr val="lt1"/>
              </a:buClr>
              <a:buSzPts val="2000"/>
              <a:buChar char="●"/>
            </a:pPr>
            <a:r>
              <a:rPr b="1" lang="en" sz="2000">
                <a:solidFill>
                  <a:schemeClr val="lt1"/>
                </a:solidFill>
              </a:rPr>
              <a:t>Dell PC 8.00 GB RAM</a:t>
            </a:r>
            <a:endParaRPr b="1" sz="2000">
              <a:solidFill>
                <a:schemeClr val="lt1"/>
              </a:solidFill>
            </a:endParaRPr>
          </a:p>
          <a:p>
            <a:pPr indent="0" lvl="0" marL="457200" rtl="0" algn="l">
              <a:lnSpc>
                <a:spcPct val="100000"/>
              </a:lnSpc>
              <a:spcBef>
                <a:spcPts val="0"/>
              </a:spcBef>
              <a:spcAft>
                <a:spcPts val="0"/>
              </a:spcAft>
              <a:buNone/>
            </a:pPr>
            <a:r>
              <a:t/>
            </a:r>
            <a:endParaRPr b="1" sz="2000">
              <a:solidFill>
                <a:schemeClr val="lt1"/>
              </a:solidFill>
            </a:endParaRPr>
          </a:p>
          <a:p>
            <a:pPr indent="-355600" lvl="0" marL="457200" rtl="0" algn="l">
              <a:lnSpc>
                <a:spcPct val="100000"/>
              </a:lnSpc>
              <a:spcBef>
                <a:spcPts val="900"/>
              </a:spcBef>
              <a:spcAft>
                <a:spcPts val="0"/>
              </a:spcAft>
              <a:buClr>
                <a:schemeClr val="lt1"/>
              </a:buClr>
              <a:buSzPts val="2000"/>
              <a:buChar char="●"/>
            </a:pPr>
            <a:r>
              <a:rPr b="1" lang="en" sz="2000">
                <a:solidFill>
                  <a:schemeClr val="lt1"/>
                </a:solidFill>
              </a:rPr>
              <a:t>Intel(R) Core(TM) 2.30GHz</a:t>
            </a:r>
            <a:endParaRPr b="1" sz="2000">
              <a:solidFill>
                <a:schemeClr val="lt1"/>
              </a:solidFill>
            </a:endParaRPr>
          </a:p>
          <a:p>
            <a:pPr indent="0" lvl="0" marL="457200" rtl="0" algn="l">
              <a:lnSpc>
                <a:spcPct val="100000"/>
              </a:lnSpc>
              <a:spcBef>
                <a:spcPts val="900"/>
              </a:spcBef>
              <a:spcAft>
                <a:spcPts val="0"/>
              </a:spcAft>
              <a:buNone/>
            </a:pPr>
            <a:r>
              <a:t/>
            </a:r>
            <a:endParaRPr b="1" sz="2000">
              <a:solidFill>
                <a:schemeClr val="lt1"/>
              </a:solidFill>
            </a:endParaRPr>
          </a:p>
          <a:p>
            <a:pPr indent="-355600" lvl="0" marL="457200" rtl="0" algn="l">
              <a:lnSpc>
                <a:spcPct val="100000"/>
              </a:lnSpc>
              <a:spcBef>
                <a:spcPts val="0"/>
              </a:spcBef>
              <a:spcAft>
                <a:spcPts val="0"/>
              </a:spcAft>
              <a:buClr>
                <a:schemeClr val="lt1"/>
              </a:buClr>
              <a:buSzPts val="2000"/>
              <a:buChar char="●"/>
            </a:pPr>
            <a:r>
              <a:rPr b="1" lang="en" sz="2000">
                <a:solidFill>
                  <a:schemeClr val="lt1"/>
                </a:solidFill>
              </a:rPr>
              <a:t>Run time:  0.025 sec</a:t>
            </a:r>
            <a:endParaRPr b="1" sz="2000">
              <a:solidFill>
                <a:schemeClr val="lt1"/>
              </a:solidFill>
            </a:endParaRPr>
          </a:p>
          <a:p>
            <a:pPr indent="0" lvl="0" marL="0" rtl="0" algn="l">
              <a:lnSpc>
                <a:spcPct val="100000"/>
              </a:lnSpc>
              <a:spcBef>
                <a:spcPts val="0"/>
              </a:spcBef>
              <a:spcAft>
                <a:spcPts val="0"/>
              </a:spcAft>
              <a:buNone/>
            </a:pPr>
            <a:r>
              <a:t/>
            </a:r>
            <a:endParaRPr b="1" sz="2000">
              <a:solidFill>
                <a:schemeClr val="lt1"/>
              </a:solidFill>
            </a:endParaRPr>
          </a:p>
          <a:p>
            <a:pPr indent="-355600" lvl="0" marL="457200" rtl="0" algn="l">
              <a:lnSpc>
                <a:spcPct val="100000"/>
              </a:lnSpc>
              <a:spcBef>
                <a:spcPts val="0"/>
              </a:spcBef>
              <a:spcAft>
                <a:spcPts val="0"/>
              </a:spcAft>
              <a:buClr>
                <a:schemeClr val="lt1"/>
              </a:buClr>
              <a:buSzPts val="2000"/>
              <a:buChar char="●"/>
            </a:pPr>
            <a:r>
              <a:rPr b="1" lang="en" sz="2000">
                <a:solidFill>
                  <a:schemeClr val="lt1"/>
                </a:solidFill>
              </a:rPr>
              <a:t>Big O = O(E log V)</a:t>
            </a:r>
            <a:endParaRPr b="1" sz="2000">
              <a:solidFill>
                <a:schemeClr val="lt1"/>
              </a:solidFill>
            </a:endParaRPr>
          </a:p>
        </p:txBody>
      </p:sp>
      <p:sp>
        <p:nvSpPr>
          <p:cNvPr id="341" name="Google Shape;341;p41"/>
          <p:cNvSpPr txBox="1"/>
          <p:nvPr/>
        </p:nvSpPr>
        <p:spPr>
          <a:xfrm>
            <a:off x="4751176" y="837750"/>
            <a:ext cx="4217700" cy="304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200">
                <a:solidFill>
                  <a:schemeClr val="lt1"/>
                </a:solidFill>
              </a:rPr>
              <a:t>Prim’s Algorithm Results:</a:t>
            </a:r>
            <a:endParaRPr b="1" sz="2200">
              <a:solidFill>
                <a:schemeClr val="lt1"/>
              </a:solidFill>
            </a:endParaRPr>
          </a:p>
          <a:p>
            <a:pPr indent="0" lvl="0" marL="457200" rtl="0" algn="l">
              <a:spcBef>
                <a:spcPts val="0"/>
              </a:spcBef>
              <a:spcAft>
                <a:spcPts val="0"/>
              </a:spcAft>
              <a:buNone/>
            </a:pPr>
            <a:r>
              <a:t/>
            </a:r>
            <a:endParaRPr b="1" sz="2000">
              <a:solidFill>
                <a:schemeClr val="lt1"/>
              </a:solidFill>
            </a:endParaRPr>
          </a:p>
          <a:p>
            <a:pPr indent="-355600" lvl="0" marL="457200" rtl="0" algn="l">
              <a:spcBef>
                <a:spcPts val="0"/>
              </a:spcBef>
              <a:spcAft>
                <a:spcPts val="0"/>
              </a:spcAft>
              <a:buClr>
                <a:schemeClr val="lt1"/>
              </a:buClr>
              <a:buSzPts val="2000"/>
              <a:buChar char="●"/>
            </a:pPr>
            <a:r>
              <a:rPr b="1" lang="en" sz="2000">
                <a:solidFill>
                  <a:schemeClr val="lt1"/>
                </a:solidFill>
              </a:rPr>
              <a:t>Dell PC 8.00 GB RAM</a:t>
            </a:r>
            <a:endParaRPr b="1" sz="2000">
              <a:solidFill>
                <a:schemeClr val="lt1"/>
              </a:solidFill>
            </a:endParaRPr>
          </a:p>
          <a:p>
            <a:pPr indent="0" lvl="0" marL="457200" rtl="0" algn="l">
              <a:spcBef>
                <a:spcPts val="0"/>
              </a:spcBef>
              <a:spcAft>
                <a:spcPts val="0"/>
              </a:spcAft>
              <a:buNone/>
            </a:pPr>
            <a:r>
              <a:t/>
            </a:r>
            <a:endParaRPr b="1" sz="2000">
              <a:solidFill>
                <a:schemeClr val="lt1"/>
              </a:solidFill>
            </a:endParaRPr>
          </a:p>
          <a:p>
            <a:pPr indent="-355600" lvl="0" marL="457200" rtl="0" algn="l">
              <a:lnSpc>
                <a:spcPct val="115000"/>
              </a:lnSpc>
              <a:spcBef>
                <a:spcPts val="900"/>
              </a:spcBef>
              <a:spcAft>
                <a:spcPts val="0"/>
              </a:spcAft>
              <a:buClr>
                <a:schemeClr val="lt1"/>
              </a:buClr>
              <a:buSzPts val="2000"/>
              <a:buChar char="●"/>
            </a:pPr>
            <a:r>
              <a:rPr b="1" lang="en" sz="2000">
                <a:solidFill>
                  <a:schemeClr val="lt1"/>
                </a:solidFill>
              </a:rPr>
              <a:t>Intel(R) Core(TM) 2.30GHz</a:t>
            </a:r>
            <a:endParaRPr b="1" sz="2000">
              <a:solidFill>
                <a:schemeClr val="lt1"/>
              </a:solidFill>
            </a:endParaRPr>
          </a:p>
          <a:p>
            <a:pPr indent="0" lvl="0" marL="457200" rtl="0" algn="l">
              <a:spcBef>
                <a:spcPts val="900"/>
              </a:spcBef>
              <a:spcAft>
                <a:spcPts val="0"/>
              </a:spcAft>
              <a:buNone/>
            </a:pPr>
            <a:r>
              <a:t/>
            </a:r>
            <a:endParaRPr b="1" sz="2000">
              <a:solidFill>
                <a:schemeClr val="lt1"/>
              </a:solidFill>
            </a:endParaRPr>
          </a:p>
          <a:p>
            <a:pPr indent="-355600" lvl="0" marL="457200" rtl="0" algn="l">
              <a:spcBef>
                <a:spcPts val="0"/>
              </a:spcBef>
              <a:spcAft>
                <a:spcPts val="0"/>
              </a:spcAft>
              <a:buClr>
                <a:schemeClr val="lt1"/>
              </a:buClr>
              <a:buSzPts val="2000"/>
              <a:buChar char="●"/>
            </a:pPr>
            <a:r>
              <a:rPr b="1" lang="en" sz="2000">
                <a:solidFill>
                  <a:schemeClr val="lt1"/>
                </a:solidFill>
              </a:rPr>
              <a:t>Run time:  0.053 sec</a:t>
            </a:r>
            <a:endParaRPr b="1" sz="2000">
              <a:solidFill>
                <a:schemeClr val="lt1"/>
              </a:solidFill>
            </a:endParaRPr>
          </a:p>
          <a:p>
            <a:pPr indent="0" lvl="0" marL="0" rtl="0" algn="l">
              <a:spcBef>
                <a:spcPts val="0"/>
              </a:spcBef>
              <a:spcAft>
                <a:spcPts val="0"/>
              </a:spcAft>
              <a:buNone/>
            </a:pPr>
            <a:r>
              <a:t/>
            </a:r>
            <a:endParaRPr b="1" sz="2000">
              <a:solidFill>
                <a:schemeClr val="lt1"/>
              </a:solidFill>
            </a:endParaRPr>
          </a:p>
          <a:p>
            <a:pPr indent="-355600" lvl="0" marL="457200" rtl="0" algn="l">
              <a:spcBef>
                <a:spcPts val="0"/>
              </a:spcBef>
              <a:spcAft>
                <a:spcPts val="0"/>
              </a:spcAft>
              <a:buClr>
                <a:schemeClr val="lt1"/>
              </a:buClr>
              <a:buSzPts val="2000"/>
              <a:buChar char="●"/>
            </a:pPr>
            <a:r>
              <a:rPr b="1" lang="en" sz="2000">
                <a:solidFill>
                  <a:schemeClr val="lt1"/>
                </a:solidFill>
              </a:rPr>
              <a:t>Big O = O(V</a:t>
            </a:r>
            <a:r>
              <a:rPr b="1" baseline="30000" lang="en" sz="2000">
                <a:solidFill>
                  <a:schemeClr val="lt1"/>
                </a:solidFill>
              </a:rPr>
              <a:t>2</a:t>
            </a:r>
            <a:r>
              <a:rPr b="1" lang="en" sz="2000">
                <a:solidFill>
                  <a:schemeClr val="lt1"/>
                </a:solidFill>
              </a:rPr>
              <a:t>)</a:t>
            </a:r>
            <a:endParaRPr b="1" sz="2000">
              <a:solidFill>
                <a:schemeClr val="lt1"/>
              </a:solidFill>
            </a:endParaRPr>
          </a:p>
        </p:txBody>
      </p:sp>
      <p:graphicFrame>
        <p:nvGraphicFramePr>
          <p:cNvPr id="342" name="Google Shape;342;p41"/>
          <p:cNvGraphicFramePr/>
          <p:nvPr/>
        </p:nvGraphicFramePr>
        <p:xfrm>
          <a:off x="278350" y="635875"/>
          <a:ext cx="3000000" cy="3000000"/>
        </p:xfrm>
        <a:graphic>
          <a:graphicData uri="http://schemas.openxmlformats.org/drawingml/2006/table">
            <a:tbl>
              <a:tblPr>
                <a:noFill/>
                <a:tableStyleId>{4383B852-89D8-4620-B4F5-F9C1BF81EC36}</a:tableStyleId>
              </a:tblPr>
              <a:tblGrid>
                <a:gridCol w="4182350"/>
                <a:gridCol w="4182350"/>
              </a:tblGrid>
              <a:tr h="717475">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r>
              <a:tr h="705100">
                <a:tc>
                  <a:txBody>
                    <a:bodyPr/>
                    <a:lstStyle/>
                    <a:p>
                      <a:pPr indent="0" lvl="0" marL="0" rtl="0" algn="l">
                        <a:spcBef>
                          <a:spcPts val="0"/>
                        </a:spcBef>
                        <a:spcAft>
                          <a:spcPts val="0"/>
                        </a:spcAft>
                        <a:buNone/>
                      </a:pPr>
                      <a:r>
                        <a:t/>
                      </a:r>
                      <a:endParaRPr/>
                    </a:p>
                  </a:txBody>
                  <a:tcPr marT="91425" marB="91425" marR="91425" marL="91425">
                    <a:lnL cap="flat" cmpd="sng" w="38100">
                      <a:solidFill>
                        <a:schemeClr val="accent5"/>
                      </a:solidFill>
                      <a:prstDash val="solid"/>
                      <a:round/>
                      <a:headEnd len="sm" w="sm" type="none"/>
                      <a:tailEnd len="sm" w="sm" type="none"/>
                    </a:lnL>
                    <a:lnR cap="flat" cmpd="sng" w="38100">
                      <a:solidFill>
                        <a:schemeClr val="accent5"/>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chemeClr val="accent5"/>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chemeClr val="accent5"/>
                      </a:solidFill>
                      <a:prstDash val="solid"/>
                      <a:round/>
                      <a:headEnd len="sm" w="sm" type="none"/>
                      <a:tailEnd len="sm" w="sm" type="none"/>
                    </a:lnL>
                    <a:lnR cap="flat" cmpd="sng" w="38100">
                      <a:solidFill>
                        <a:schemeClr val="accent5"/>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chemeClr val="accent5"/>
                      </a:solidFill>
                      <a:prstDash val="solid"/>
                      <a:round/>
                      <a:headEnd len="sm" w="sm" type="none"/>
                      <a:tailEnd len="sm" w="sm" type="none"/>
                    </a:lnB>
                  </a:tcPr>
                </a:tc>
              </a:tr>
              <a:tr h="705100">
                <a:tc>
                  <a:txBody>
                    <a:bodyPr/>
                    <a:lstStyle/>
                    <a:p>
                      <a:pPr indent="0" lvl="0" marL="0" rtl="0" algn="l">
                        <a:spcBef>
                          <a:spcPts val="0"/>
                        </a:spcBef>
                        <a:spcAft>
                          <a:spcPts val="0"/>
                        </a:spcAft>
                        <a:buNone/>
                      </a:pPr>
                      <a:r>
                        <a:t/>
                      </a:r>
                      <a:endParaRPr/>
                    </a:p>
                  </a:txBody>
                  <a:tcPr marT="91425" marB="91425" marR="91425" marL="91425">
                    <a:lnL cap="flat" cmpd="sng" w="38100">
                      <a:solidFill>
                        <a:schemeClr val="accent5"/>
                      </a:solidFill>
                      <a:prstDash val="solid"/>
                      <a:round/>
                      <a:headEnd len="sm" w="sm" type="none"/>
                      <a:tailEnd len="sm" w="sm" type="none"/>
                    </a:lnL>
                    <a:lnR cap="flat" cmpd="sng" w="38100">
                      <a:solidFill>
                        <a:schemeClr val="accent5"/>
                      </a:solidFill>
                      <a:prstDash val="solid"/>
                      <a:round/>
                      <a:headEnd len="sm" w="sm" type="none"/>
                      <a:tailEnd len="sm" w="sm" type="none"/>
                    </a:lnR>
                    <a:lnT cap="flat" cmpd="sng" w="38100">
                      <a:solidFill>
                        <a:schemeClr val="accent5"/>
                      </a:solidFill>
                      <a:prstDash val="solid"/>
                      <a:round/>
                      <a:headEnd len="sm" w="sm" type="none"/>
                      <a:tailEnd len="sm" w="sm" type="none"/>
                    </a:lnT>
                    <a:lnB cap="flat" cmpd="sng" w="38100">
                      <a:solidFill>
                        <a:schemeClr val="accent5"/>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chemeClr val="accent5"/>
                      </a:solidFill>
                      <a:prstDash val="solid"/>
                      <a:round/>
                      <a:headEnd len="sm" w="sm" type="none"/>
                      <a:tailEnd len="sm" w="sm" type="none"/>
                    </a:lnL>
                    <a:lnR cap="flat" cmpd="sng" w="38100">
                      <a:solidFill>
                        <a:schemeClr val="accent5"/>
                      </a:solidFill>
                      <a:prstDash val="solid"/>
                      <a:round/>
                      <a:headEnd len="sm" w="sm" type="none"/>
                      <a:tailEnd len="sm" w="sm" type="none"/>
                    </a:lnR>
                    <a:lnT cap="flat" cmpd="sng" w="38100">
                      <a:solidFill>
                        <a:schemeClr val="accent5"/>
                      </a:solidFill>
                      <a:prstDash val="solid"/>
                      <a:round/>
                      <a:headEnd len="sm" w="sm" type="none"/>
                      <a:tailEnd len="sm" w="sm" type="none"/>
                    </a:lnT>
                    <a:lnB cap="flat" cmpd="sng" w="38100">
                      <a:solidFill>
                        <a:schemeClr val="accent5"/>
                      </a:solidFill>
                      <a:prstDash val="solid"/>
                      <a:round/>
                      <a:headEnd len="sm" w="sm" type="none"/>
                      <a:tailEnd len="sm" w="sm" type="none"/>
                    </a:lnB>
                  </a:tcPr>
                </a:tc>
              </a:tr>
              <a:tr h="705100">
                <a:tc>
                  <a:txBody>
                    <a:bodyPr/>
                    <a:lstStyle/>
                    <a:p>
                      <a:pPr indent="0" lvl="0" marL="0" rtl="0" algn="l">
                        <a:spcBef>
                          <a:spcPts val="0"/>
                        </a:spcBef>
                        <a:spcAft>
                          <a:spcPts val="0"/>
                        </a:spcAft>
                        <a:buNone/>
                      </a:pPr>
                      <a:r>
                        <a:t/>
                      </a:r>
                      <a:endParaRPr/>
                    </a:p>
                  </a:txBody>
                  <a:tcPr marT="91425" marB="91425" marR="91425" marL="91425">
                    <a:lnL cap="flat" cmpd="sng" w="38100">
                      <a:solidFill>
                        <a:schemeClr val="accent5"/>
                      </a:solidFill>
                      <a:prstDash val="solid"/>
                      <a:round/>
                      <a:headEnd len="sm" w="sm" type="none"/>
                      <a:tailEnd len="sm" w="sm" type="none"/>
                    </a:lnL>
                    <a:lnR cap="flat" cmpd="sng" w="38100">
                      <a:solidFill>
                        <a:schemeClr val="accent5"/>
                      </a:solidFill>
                      <a:prstDash val="solid"/>
                      <a:round/>
                      <a:headEnd len="sm" w="sm" type="none"/>
                      <a:tailEnd len="sm" w="sm" type="none"/>
                    </a:lnR>
                    <a:lnT cap="flat" cmpd="sng" w="38100">
                      <a:solidFill>
                        <a:schemeClr val="accent5"/>
                      </a:solidFill>
                      <a:prstDash val="solid"/>
                      <a:round/>
                      <a:headEnd len="sm" w="sm" type="none"/>
                      <a:tailEnd len="sm" w="sm" type="none"/>
                    </a:lnT>
                    <a:lnB cap="flat" cmpd="sng" w="38100">
                      <a:solidFill>
                        <a:schemeClr val="accent5"/>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chemeClr val="accent5"/>
                      </a:solidFill>
                      <a:prstDash val="solid"/>
                      <a:round/>
                      <a:headEnd len="sm" w="sm" type="none"/>
                      <a:tailEnd len="sm" w="sm" type="none"/>
                    </a:lnL>
                    <a:lnR cap="flat" cmpd="sng" w="38100">
                      <a:solidFill>
                        <a:schemeClr val="accent5"/>
                      </a:solidFill>
                      <a:prstDash val="solid"/>
                      <a:round/>
                      <a:headEnd len="sm" w="sm" type="none"/>
                      <a:tailEnd len="sm" w="sm" type="none"/>
                    </a:lnR>
                    <a:lnT cap="flat" cmpd="sng" w="38100">
                      <a:solidFill>
                        <a:schemeClr val="accent5"/>
                      </a:solidFill>
                      <a:prstDash val="solid"/>
                      <a:round/>
                      <a:headEnd len="sm" w="sm" type="none"/>
                      <a:tailEnd len="sm" w="sm" type="none"/>
                    </a:lnT>
                    <a:lnB cap="flat" cmpd="sng" w="38100">
                      <a:solidFill>
                        <a:schemeClr val="accent5"/>
                      </a:solidFill>
                      <a:prstDash val="solid"/>
                      <a:round/>
                      <a:headEnd len="sm" w="sm" type="none"/>
                      <a:tailEnd len="sm" w="sm" type="none"/>
                    </a:lnB>
                  </a:tcPr>
                </a:tc>
              </a:tr>
              <a:tr h="705100">
                <a:tc>
                  <a:txBody>
                    <a:bodyPr/>
                    <a:lstStyle/>
                    <a:p>
                      <a:pPr indent="0" lvl="0" marL="0" rtl="0" algn="l">
                        <a:spcBef>
                          <a:spcPts val="0"/>
                        </a:spcBef>
                        <a:spcAft>
                          <a:spcPts val="0"/>
                        </a:spcAft>
                        <a:buNone/>
                      </a:pPr>
                      <a:r>
                        <a:t/>
                      </a:r>
                      <a:endParaRPr/>
                    </a:p>
                  </a:txBody>
                  <a:tcPr marT="91425" marB="91425" marR="91425" marL="91425">
                    <a:lnL cap="flat" cmpd="sng" w="38100">
                      <a:solidFill>
                        <a:schemeClr val="accent5"/>
                      </a:solidFill>
                      <a:prstDash val="solid"/>
                      <a:round/>
                      <a:headEnd len="sm" w="sm" type="none"/>
                      <a:tailEnd len="sm" w="sm" type="none"/>
                    </a:lnL>
                    <a:lnR cap="flat" cmpd="sng" w="38100">
                      <a:solidFill>
                        <a:schemeClr val="accent5"/>
                      </a:solidFill>
                      <a:prstDash val="solid"/>
                      <a:round/>
                      <a:headEnd len="sm" w="sm" type="none"/>
                      <a:tailEnd len="sm" w="sm" type="none"/>
                    </a:lnR>
                    <a:lnT cap="flat" cmpd="sng" w="38100">
                      <a:solidFill>
                        <a:schemeClr val="accent5"/>
                      </a:solidFill>
                      <a:prstDash val="solid"/>
                      <a:round/>
                      <a:headEnd len="sm" w="sm" type="none"/>
                      <a:tailEnd len="sm" w="sm" type="none"/>
                    </a:lnT>
                    <a:lnB cap="flat" cmpd="sng" w="38100">
                      <a:solidFill>
                        <a:schemeClr val="accent5"/>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chemeClr val="accent5"/>
                      </a:solidFill>
                      <a:prstDash val="solid"/>
                      <a:round/>
                      <a:headEnd len="sm" w="sm" type="none"/>
                      <a:tailEnd len="sm" w="sm" type="none"/>
                    </a:lnL>
                    <a:lnR cap="flat" cmpd="sng" w="38100">
                      <a:solidFill>
                        <a:schemeClr val="accent5"/>
                      </a:solidFill>
                      <a:prstDash val="solid"/>
                      <a:round/>
                      <a:headEnd len="sm" w="sm" type="none"/>
                      <a:tailEnd len="sm" w="sm" type="none"/>
                    </a:lnR>
                    <a:lnT cap="flat" cmpd="sng" w="38100">
                      <a:solidFill>
                        <a:schemeClr val="accent5"/>
                      </a:solidFill>
                      <a:prstDash val="solid"/>
                      <a:round/>
                      <a:headEnd len="sm" w="sm" type="none"/>
                      <a:tailEnd len="sm" w="sm" type="none"/>
                    </a:lnT>
                    <a:lnB cap="flat" cmpd="sng" w="38100">
                      <a:solidFill>
                        <a:schemeClr val="accent5"/>
                      </a:solidFill>
                      <a:prstDash val="solid"/>
                      <a:round/>
                      <a:headEnd len="sm" w="sm" type="none"/>
                      <a:tailEnd len="sm" w="sm" type="none"/>
                    </a:lnB>
                  </a:tcPr>
                </a:tc>
              </a:tr>
            </a:tbl>
          </a:graphicData>
        </a:graphic>
      </p:graphicFrame>
      <p:sp>
        <p:nvSpPr>
          <p:cNvPr id="343" name="Google Shape;343;p41"/>
          <p:cNvSpPr txBox="1"/>
          <p:nvPr/>
        </p:nvSpPr>
        <p:spPr>
          <a:xfrm>
            <a:off x="278350" y="138750"/>
            <a:ext cx="8013300" cy="34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chemeClr val="lt1"/>
                </a:solidFill>
              </a:rPr>
              <a:t>Chart 1 compares both algorithms running in the same PC</a:t>
            </a:r>
            <a:endParaRPr sz="2000">
              <a:solidFill>
                <a:schemeClr val="lt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A3990"/>
        </a:solidFill>
      </p:bgPr>
    </p:bg>
    <p:spTree>
      <p:nvGrpSpPr>
        <p:cNvPr id="96" name="Shape 96"/>
        <p:cNvGrpSpPr/>
        <p:nvPr/>
      </p:nvGrpSpPr>
      <p:grpSpPr>
        <a:xfrm>
          <a:off x="0" y="0"/>
          <a:ext cx="0" cy="0"/>
          <a:chOff x="0" y="0"/>
          <a:chExt cx="0" cy="0"/>
        </a:xfrm>
      </p:grpSpPr>
      <p:sp>
        <p:nvSpPr>
          <p:cNvPr id="97" name="Google Shape;97;p15"/>
          <p:cNvSpPr txBox="1"/>
          <p:nvPr/>
        </p:nvSpPr>
        <p:spPr>
          <a:xfrm>
            <a:off x="334500" y="424493"/>
            <a:ext cx="8475000" cy="4294500"/>
          </a:xfrm>
          <a:prstGeom prst="rect">
            <a:avLst/>
          </a:prstGeom>
          <a:noFill/>
          <a:ln>
            <a:noFill/>
          </a:ln>
        </p:spPr>
        <p:txBody>
          <a:bodyPr anchorCtr="0" anchor="t" bIns="91425" lIns="91425" spcFirstLastPara="1" rIns="91425" wrap="square" tIns="91425">
            <a:spAutoFit/>
          </a:bodyPr>
          <a:lstStyle/>
          <a:p>
            <a:pPr indent="-342900" lvl="0" marL="457200" rtl="0" algn="l">
              <a:lnSpc>
                <a:spcPct val="150000"/>
              </a:lnSpc>
              <a:spcBef>
                <a:spcPts val="0"/>
              </a:spcBef>
              <a:spcAft>
                <a:spcPts val="0"/>
              </a:spcAft>
              <a:buClr>
                <a:schemeClr val="lt1"/>
              </a:buClr>
              <a:buSzPts val="1800"/>
              <a:buChar char="●"/>
            </a:pPr>
            <a:r>
              <a:rPr b="1" lang="en" sz="1800">
                <a:solidFill>
                  <a:schemeClr val="lt1"/>
                </a:solidFill>
              </a:rPr>
              <a:t>Kruskal's Algorithm for Walkways:</a:t>
            </a:r>
            <a:endParaRPr b="1" sz="1800">
              <a:solidFill>
                <a:schemeClr val="lt1"/>
              </a:solidFill>
            </a:endParaRPr>
          </a:p>
          <a:p>
            <a:pPr indent="-323850" lvl="1" marL="914400" rtl="0" algn="l">
              <a:lnSpc>
                <a:spcPct val="150000"/>
              </a:lnSpc>
              <a:spcBef>
                <a:spcPts val="0"/>
              </a:spcBef>
              <a:spcAft>
                <a:spcPts val="0"/>
              </a:spcAft>
              <a:buClr>
                <a:schemeClr val="lt1"/>
              </a:buClr>
              <a:buSzPts val="1500"/>
              <a:buChar char="○"/>
            </a:pPr>
            <a:r>
              <a:rPr b="1" lang="en" sz="1500">
                <a:solidFill>
                  <a:schemeClr val="lt1"/>
                </a:solidFill>
              </a:rPr>
              <a:t>Objective: </a:t>
            </a:r>
            <a:r>
              <a:rPr lang="en" sz="1500">
                <a:solidFill>
                  <a:schemeClr val="lt1"/>
                </a:solidFill>
              </a:rPr>
              <a:t>Implement line follower robot for tasks.</a:t>
            </a:r>
            <a:endParaRPr sz="1500">
              <a:solidFill>
                <a:schemeClr val="lt1"/>
              </a:solidFill>
            </a:endParaRPr>
          </a:p>
          <a:p>
            <a:pPr indent="-323850" lvl="0" marL="457200" rtl="0" algn="l">
              <a:lnSpc>
                <a:spcPct val="150000"/>
              </a:lnSpc>
              <a:spcBef>
                <a:spcPts val="0"/>
              </a:spcBef>
              <a:spcAft>
                <a:spcPts val="0"/>
              </a:spcAft>
              <a:buClr>
                <a:schemeClr val="lt1"/>
              </a:buClr>
              <a:buSzPts val="1500"/>
              <a:buChar char="●"/>
            </a:pPr>
            <a:r>
              <a:rPr b="1" lang="en" sz="1500">
                <a:solidFill>
                  <a:schemeClr val="lt1"/>
                </a:solidFill>
              </a:rPr>
              <a:t>Benefits:</a:t>
            </a:r>
            <a:endParaRPr b="1" sz="1500">
              <a:solidFill>
                <a:schemeClr val="lt1"/>
              </a:solidFill>
            </a:endParaRPr>
          </a:p>
          <a:p>
            <a:pPr indent="-323850" lvl="1" marL="914400" rtl="0" algn="l">
              <a:lnSpc>
                <a:spcPct val="150000"/>
              </a:lnSpc>
              <a:spcBef>
                <a:spcPts val="0"/>
              </a:spcBef>
              <a:spcAft>
                <a:spcPts val="0"/>
              </a:spcAft>
              <a:buClr>
                <a:schemeClr val="lt1"/>
              </a:buClr>
              <a:buSzPts val="1500"/>
              <a:buChar char="○"/>
            </a:pPr>
            <a:r>
              <a:rPr b="1" lang="en" sz="1500">
                <a:solidFill>
                  <a:schemeClr val="lt1"/>
                </a:solidFill>
              </a:rPr>
              <a:t>Automation: </a:t>
            </a:r>
            <a:r>
              <a:rPr lang="en" sz="1500">
                <a:solidFill>
                  <a:schemeClr val="lt1"/>
                </a:solidFill>
              </a:rPr>
              <a:t>Pick up books, transport materials, waste.</a:t>
            </a:r>
            <a:endParaRPr sz="1500">
              <a:solidFill>
                <a:schemeClr val="lt1"/>
              </a:solidFill>
            </a:endParaRPr>
          </a:p>
          <a:p>
            <a:pPr indent="-323850" lvl="1" marL="914400" rtl="0" algn="l">
              <a:lnSpc>
                <a:spcPct val="150000"/>
              </a:lnSpc>
              <a:spcBef>
                <a:spcPts val="0"/>
              </a:spcBef>
              <a:spcAft>
                <a:spcPts val="0"/>
              </a:spcAft>
              <a:buClr>
                <a:schemeClr val="lt1"/>
              </a:buClr>
              <a:buSzPts val="1500"/>
              <a:buChar char="○"/>
            </a:pPr>
            <a:r>
              <a:rPr b="1" lang="en" sz="1500">
                <a:solidFill>
                  <a:schemeClr val="lt1"/>
                </a:solidFill>
              </a:rPr>
              <a:t>Versatility: </a:t>
            </a:r>
            <a:r>
              <a:rPr lang="en" sz="1500">
                <a:solidFill>
                  <a:schemeClr val="lt1"/>
                </a:solidFill>
              </a:rPr>
              <a:t>Efficiently handles diverse tasks.</a:t>
            </a:r>
            <a:endParaRPr sz="1500">
              <a:solidFill>
                <a:schemeClr val="lt1"/>
              </a:solidFill>
            </a:endParaRPr>
          </a:p>
          <a:p>
            <a:pPr indent="-323850" lvl="0" marL="457200" rtl="0" algn="l">
              <a:lnSpc>
                <a:spcPct val="150000"/>
              </a:lnSpc>
              <a:spcBef>
                <a:spcPts val="0"/>
              </a:spcBef>
              <a:spcAft>
                <a:spcPts val="0"/>
              </a:spcAft>
              <a:buClr>
                <a:schemeClr val="lt1"/>
              </a:buClr>
              <a:buSzPts val="1500"/>
              <a:buChar char="●"/>
            </a:pPr>
            <a:r>
              <a:rPr b="1" lang="en" sz="1500">
                <a:solidFill>
                  <a:schemeClr val="lt1"/>
                </a:solidFill>
              </a:rPr>
              <a:t>Cost Optimization:</a:t>
            </a:r>
            <a:endParaRPr b="1" sz="1500">
              <a:solidFill>
                <a:schemeClr val="lt1"/>
              </a:solidFill>
            </a:endParaRPr>
          </a:p>
          <a:p>
            <a:pPr indent="-323850" lvl="1" marL="914400" rtl="0" algn="l">
              <a:lnSpc>
                <a:spcPct val="150000"/>
              </a:lnSpc>
              <a:spcBef>
                <a:spcPts val="0"/>
              </a:spcBef>
              <a:spcAft>
                <a:spcPts val="0"/>
              </a:spcAft>
              <a:buClr>
                <a:schemeClr val="lt1"/>
              </a:buClr>
              <a:buSzPts val="1500"/>
              <a:buChar char="○"/>
            </a:pPr>
            <a:r>
              <a:rPr b="1" lang="en" sz="1500">
                <a:solidFill>
                  <a:schemeClr val="lt1"/>
                </a:solidFill>
              </a:rPr>
              <a:t>Minimal Cost: </a:t>
            </a:r>
            <a:r>
              <a:rPr lang="en" sz="1500">
                <a:solidFill>
                  <a:schemeClr val="lt1"/>
                </a:solidFill>
              </a:rPr>
              <a:t>Ensures economical walkway marking.</a:t>
            </a:r>
            <a:endParaRPr sz="1500">
              <a:solidFill>
                <a:schemeClr val="lt1"/>
              </a:solidFill>
            </a:endParaRPr>
          </a:p>
          <a:p>
            <a:pPr indent="-323850" lvl="1" marL="914400" rtl="0" algn="l">
              <a:lnSpc>
                <a:spcPct val="150000"/>
              </a:lnSpc>
              <a:spcBef>
                <a:spcPts val="0"/>
              </a:spcBef>
              <a:spcAft>
                <a:spcPts val="0"/>
              </a:spcAft>
              <a:buClr>
                <a:schemeClr val="lt1"/>
              </a:buClr>
              <a:buSzPts val="1500"/>
              <a:buChar char="○"/>
            </a:pPr>
            <a:r>
              <a:rPr b="1" lang="en" sz="1500">
                <a:solidFill>
                  <a:schemeClr val="lt1"/>
                </a:solidFill>
              </a:rPr>
              <a:t>Efficiency: </a:t>
            </a:r>
            <a:r>
              <a:rPr lang="en" sz="1500">
                <a:solidFill>
                  <a:schemeClr val="lt1"/>
                </a:solidFill>
              </a:rPr>
              <a:t>Optimizes path for line follower robot.</a:t>
            </a:r>
            <a:endParaRPr sz="1500">
              <a:solidFill>
                <a:schemeClr val="lt1"/>
              </a:solidFill>
            </a:endParaRPr>
          </a:p>
          <a:p>
            <a:pPr indent="-323850" lvl="0" marL="457200" rtl="0" algn="l">
              <a:lnSpc>
                <a:spcPct val="150000"/>
              </a:lnSpc>
              <a:spcBef>
                <a:spcPts val="0"/>
              </a:spcBef>
              <a:spcAft>
                <a:spcPts val="0"/>
              </a:spcAft>
              <a:buClr>
                <a:schemeClr val="lt1"/>
              </a:buClr>
              <a:buSzPts val="1500"/>
              <a:buChar char="●"/>
            </a:pPr>
            <a:r>
              <a:rPr b="1" lang="en" sz="1500">
                <a:solidFill>
                  <a:schemeClr val="lt1"/>
                </a:solidFill>
              </a:rPr>
              <a:t>Enhanced Operations:</a:t>
            </a:r>
            <a:endParaRPr b="1" sz="1500">
              <a:solidFill>
                <a:schemeClr val="lt1"/>
              </a:solidFill>
            </a:endParaRPr>
          </a:p>
          <a:p>
            <a:pPr indent="-323850" lvl="1" marL="914400" rtl="0" algn="l">
              <a:lnSpc>
                <a:spcPct val="150000"/>
              </a:lnSpc>
              <a:spcBef>
                <a:spcPts val="0"/>
              </a:spcBef>
              <a:spcAft>
                <a:spcPts val="0"/>
              </a:spcAft>
              <a:buClr>
                <a:schemeClr val="lt1"/>
              </a:buClr>
              <a:buSzPts val="1500"/>
              <a:buChar char="○"/>
            </a:pPr>
            <a:r>
              <a:rPr b="1" lang="en" sz="1500">
                <a:solidFill>
                  <a:schemeClr val="lt1"/>
                </a:solidFill>
              </a:rPr>
              <a:t>Streamlined Logistics: </a:t>
            </a:r>
            <a:r>
              <a:rPr lang="en" sz="1500">
                <a:solidFill>
                  <a:schemeClr val="lt1"/>
                </a:solidFill>
              </a:rPr>
              <a:t>Efficient resource movement.</a:t>
            </a:r>
            <a:endParaRPr sz="1500">
              <a:solidFill>
                <a:schemeClr val="lt1"/>
              </a:solidFill>
            </a:endParaRPr>
          </a:p>
          <a:p>
            <a:pPr indent="-323850" lvl="1" marL="914400" rtl="0" algn="l">
              <a:lnSpc>
                <a:spcPct val="150000"/>
              </a:lnSpc>
              <a:spcBef>
                <a:spcPts val="0"/>
              </a:spcBef>
              <a:spcAft>
                <a:spcPts val="0"/>
              </a:spcAft>
              <a:buClr>
                <a:schemeClr val="lt1"/>
              </a:buClr>
              <a:buSzPts val="1500"/>
              <a:buChar char="○"/>
            </a:pPr>
            <a:r>
              <a:rPr b="1" lang="en" sz="1500">
                <a:solidFill>
                  <a:schemeClr val="lt1"/>
                </a:solidFill>
              </a:rPr>
              <a:t>Savings: </a:t>
            </a:r>
            <a:r>
              <a:rPr lang="en" sz="1500">
                <a:solidFill>
                  <a:schemeClr val="lt1"/>
                </a:solidFill>
              </a:rPr>
              <a:t>Time, energy, and manual effort.</a:t>
            </a:r>
            <a:endParaRPr sz="1500">
              <a:solidFill>
                <a:schemeClr val="lt1"/>
              </a:solidFill>
            </a:endParaRPr>
          </a:p>
          <a:p>
            <a:pPr indent="-323850" lvl="1" marL="914400" rtl="0" algn="l">
              <a:lnSpc>
                <a:spcPct val="150000"/>
              </a:lnSpc>
              <a:spcBef>
                <a:spcPts val="0"/>
              </a:spcBef>
              <a:spcAft>
                <a:spcPts val="0"/>
              </a:spcAft>
              <a:buClr>
                <a:schemeClr val="lt1"/>
              </a:buClr>
              <a:buSzPts val="1500"/>
              <a:buChar char="○"/>
            </a:pPr>
            <a:r>
              <a:rPr b="1" lang="en" sz="1500">
                <a:solidFill>
                  <a:schemeClr val="lt1"/>
                </a:solidFill>
              </a:rPr>
              <a:t>Reliability: </a:t>
            </a:r>
            <a:r>
              <a:rPr lang="en" sz="1500">
                <a:solidFill>
                  <a:schemeClr val="lt1"/>
                </a:solidFill>
              </a:rPr>
              <a:t>Trustworthy non-human operated vehicle.</a:t>
            </a:r>
            <a:endParaRPr sz="1500">
              <a:solidFill>
                <a:schemeClr val="lt1"/>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A3990"/>
        </a:solidFill>
      </p:bgPr>
    </p:bg>
    <p:spTree>
      <p:nvGrpSpPr>
        <p:cNvPr id="347" name="Shape 347"/>
        <p:cNvGrpSpPr/>
        <p:nvPr/>
      </p:nvGrpSpPr>
      <p:grpSpPr>
        <a:xfrm>
          <a:off x="0" y="0"/>
          <a:ext cx="0" cy="0"/>
          <a:chOff x="0" y="0"/>
          <a:chExt cx="0" cy="0"/>
        </a:xfrm>
      </p:grpSpPr>
      <p:graphicFrame>
        <p:nvGraphicFramePr>
          <p:cNvPr id="348" name="Google Shape;348;p42"/>
          <p:cNvGraphicFramePr/>
          <p:nvPr/>
        </p:nvGraphicFramePr>
        <p:xfrm>
          <a:off x="872875" y="895438"/>
          <a:ext cx="3000000" cy="3000000"/>
        </p:xfrm>
        <a:graphic>
          <a:graphicData uri="http://schemas.openxmlformats.org/drawingml/2006/table">
            <a:tbl>
              <a:tblPr>
                <a:noFill/>
                <a:tableStyleId>{4383B852-89D8-4620-B4F5-F9C1BF81EC36}</a:tableStyleId>
              </a:tblPr>
              <a:tblGrid>
                <a:gridCol w="3619500"/>
                <a:gridCol w="3619500"/>
              </a:tblGrid>
              <a:tr h="350675">
                <a:tc>
                  <a:txBody>
                    <a:bodyPr/>
                    <a:lstStyle/>
                    <a:p>
                      <a:pPr indent="0" lvl="0" marL="0" rtl="0" algn="l">
                        <a:spcBef>
                          <a:spcPts val="0"/>
                        </a:spcBef>
                        <a:spcAft>
                          <a:spcPts val="0"/>
                        </a:spcAft>
                        <a:buNone/>
                      </a:pPr>
                      <a:r>
                        <a:rPr b="1" lang="en" sz="2400">
                          <a:solidFill>
                            <a:schemeClr val="lt1"/>
                          </a:solidFill>
                        </a:rPr>
                        <a:t>Kruskal’s Algorithm</a:t>
                      </a:r>
                      <a:endParaRPr b="1" sz="2400">
                        <a:solidFill>
                          <a:schemeClr val="lt1"/>
                        </a:solidFill>
                      </a:endParaRPr>
                    </a:p>
                  </a:txBody>
                  <a:tcPr marT="91425" marB="91425" marR="91425" marL="91425">
                    <a:lnL cap="flat" cmpd="sng" w="28575">
                      <a:solidFill>
                        <a:srgbClr val="F1C232"/>
                      </a:solidFill>
                      <a:prstDash val="solid"/>
                      <a:round/>
                      <a:headEnd len="sm" w="sm" type="none"/>
                      <a:tailEnd len="sm" w="sm" type="none"/>
                    </a:lnL>
                    <a:lnR cap="flat" cmpd="sng" w="28575">
                      <a:solidFill>
                        <a:srgbClr val="F1C232"/>
                      </a:solidFill>
                      <a:prstDash val="solid"/>
                      <a:round/>
                      <a:headEnd len="sm" w="sm" type="none"/>
                      <a:tailEnd len="sm" w="sm" type="none"/>
                    </a:lnR>
                    <a:lnT cap="flat" cmpd="sng" w="28575">
                      <a:solidFill>
                        <a:srgbClr val="F1C232"/>
                      </a:solidFill>
                      <a:prstDash val="solid"/>
                      <a:round/>
                      <a:headEnd len="sm" w="sm" type="none"/>
                      <a:tailEnd len="sm" w="sm" type="none"/>
                    </a:lnT>
                    <a:lnB cap="flat" cmpd="sng" w="28575">
                      <a:solidFill>
                        <a:srgbClr val="F1C232"/>
                      </a:solidFill>
                      <a:prstDash val="solid"/>
                      <a:round/>
                      <a:headEnd len="sm" w="sm" type="none"/>
                      <a:tailEnd len="sm" w="sm" type="none"/>
                    </a:lnB>
                  </a:tcPr>
                </a:tc>
                <a:tc>
                  <a:txBody>
                    <a:bodyPr/>
                    <a:lstStyle/>
                    <a:p>
                      <a:pPr indent="0" lvl="0" marL="0" rtl="0" algn="l">
                        <a:spcBef>
                          <a:spcPts val="0"/>
                        </a:spcBef>
                        <a:spcAft>
                          <a:spcPts val="0"/>
                        </a:spcAft>
                        <a:buNone/>
                      </a:pPr>
                      <a:r>
                        <a:rPr b="1" lang="en" sz="2400">
                          <a:solidFill>
                            <a:schemeClr val="lt1"/>
                          </a:solidFill>
                        </a:rPr>
                        <a:t>Prim’s</a:t>
                      </a:r>
                      <a:r>
                        <a:rPr b="1" lang="en" sz="2400">
                          <a:solidFill>
                            <a:schemeClr val="lt1"/>
                          </a:solidFill>
                        </a:rPr>
                        <a:t> Algorithm</a:t>
                      </a:r>
                      <a:endParaRPr sz="2000">
                        <a:solidFill>
                          <a:schemeClr val="lt1"/>
                        </a:solidFill>
                      </a:endParaRPr>
                    </a:p>
                  </a:txBody>
                  <a:tcPr marT="91425" marB="91425" marR="91425" marL="91425">
                    <a:lnL cap="flat" cmpd="sng" w="28575">
                      <a:solidFill>
                        <a:srgbClr val="F1C232"/>
                      </a:solidFill>
                      <a:prstDash val="solid"/>
                      <a:round/>
                      <a:headEnd len="sm" w="sm" type="none"/>
                      <a:tailEnd len="sm" w="sm" type="none"/>
                    </a:lnL>
                    <a:lnR cap="flat" cmpd="sng" w="28575">
                      <a:solidFill>
                        <a:srgbClr val="F1C232"/>
                      </a:solidFill>
                      <a:prstDash val="solid"/>
                      <a:round/>
                      <a:headEnd len="sm" w="sm" type="none"/>
                      <a:tailEnd len="sm" w="sm" type="none"/>
                    </a:lnR>
                    <a:lnT cap="flat" cmpd="sng" w="28575">
                      <a:solidFill>
                        <a:srgbClr val="F1C232"/>
                      </a:solidFill>
                      <a:prstDash val="solid"/>
                      <a:round/>
                      <a:headEnd len="sm" w="sm" type="none"/>
                      <a:tailEnd len="sm" w="sm" type="none"/>
                    </a:lnT>
                    <a:lnB cap="flat" cmpd="sng" w="28575">
                      <a:solidFill>
                        <a:srgbClr val="F1C232"/>
                      </a:solidFill>
                      <a:prstDash val="solid"/>
                      <a:round/>
                      <a:headEnd len="sm" w="sm" type="none"/>
                      <a:tailEnd len="sm" w="sm" type="none"/>
                    </a:lnB>
                  </a:tcPr>
                </a:tc>
              </a:tr>
              <a:tr h="350675">
                <a:tc>
                  <a:txBody>
                    <a:bodyPr/>
                    <a:lstStyle/>
                    <a:p>
                      <a:pPr indent="0" lvl="0" marL="0" rtl="0" algn="l">
                        <a:spcBef>
                          <a:spcPts val="0"/>
                        </a:spcBef>
                        <a:spcAft>
                          <a:spcPts val="0"/>
                        </a:spcAft>
                        <a:buNone/>
                      </a:pPr>
                      <a:r>
                        <a:rPr lang="en" sz="2000">
                          <a:solidFill>
                            <a:schemeClr val="lt1"/>
                          </a:solidFill>
                        </a:rPr>
                        <a:t>Greedy Algorithm</a:t>
                      </a:r>
                      <a:endParaRPr sz="2000">
                        <a:solidFill>
                          <a:schemeClr val="lt1"/>
                        </a:solidFill>
                      </a:endParaRPr>
                    </a:p>
                  </a:txBody>
                  <a:tcPr marT="91425" marB="91425" marR="91425" marL="91425">
                    <a:lnL cap="flat" cmpd="sng" w="28575">
                      <a:solidFill>
                        <a:srgbClr val="F1C232"/>
                      </a:solidFill>
                      <a:prstDash val="solid"/>
                      <a:round/>
                      <a:headEnd len="sm" w="sm" type="none"/>
                      <a:tailEnd len="sm" w="sm" type="none"/>
                    </a:lnL>
                    <a:lnR cap="flat" cmpd="sng" w="28575">
                      <a:solidFill>
                        <a:srgbClr val="F1C232"/>
                      </a:solidFill>
                      <a:prstDash val="solid"/>
                      <a:round/>
                      <a:headEnd len="sm" w="sm" type="none"/>
                      <a:tailEnd len="sm" w="sm" type="none"/>
                    </a:lnR>
                    <a:lnT cap="flat" cmpd="sng" w="28575">
                      <a:solidFill>
                        <a:srgbClr val="F1C232"/>
                      </a:solidFill>
                      <a:prstDash val="solid"/>
                      <a:round/>
                      <a:headEnd len="sm" w="sm" type="none"/>
                      <a:tailEnd len="sm" w="sm" type="none"/>
                    </a:lnT>
                    <a:lnB cap="flat" cmpd="sng" w="28575">
                      <a:solidFill>
                        <a:srgbClr val="F1C232"/>
                      </a:solidFill>
                      <a:prstDash val="solid"/>
                      <a:round/>
                      <a:headEnd len="sm" w="sm" type="none"/>
                      <a:tailEnd len="sm" w="sm" type="none"/>
                    </a:lnB>
                  </a:tcPr>
                </a:tc>
                <a:tc>
                  <a:txBody>
                    <a:bodyPr/>
                    <a:lstStyle/>
                    <a:p>
                      <a:pPr indent="0" lvl="0" marL="0" rtl="0" algn="l">
                        <a:spcBef>
                          <a:spcPts val="0"/>
                        </a:spcBef>
                        <a:spcAft>
                          <a:spcPts val="0"/>
                        </a:spcAft>
                        <a:buNone/>
                      </a:pPr>
                      <a:r>
                        <a:rPr lang="en" sz="2000">
                          <a:solidFill>
                            <a:schemeClr val="lt1"/>
                          </a:solidFill>
                        </a:rPr>
                        <a:t>Greedy Algorithm</a:t>
                      </a:r>
                      <a:endParaRPr sz="2000">
                        <a:solidFill>
                          <a:schemeClr val="lt1"/>
                        </a:solidFill>
                      </a:endParaRPr>
                    </a:p>
                    <a:p>
                      <a:pPr indent="0" lvl="0" marL="0" rtl="0" algn="l">
                        <a:spcBef>
                          <a:spcPts val="0"/>
                        </a:spcBef>
                        <a:spcAft>
                          <a:spcPts val="0"/>
                        </a:spcAft>
                        <a:buNone/>
                      </a:pPr>
                      <a:r>
                        <a:t/>
                      </a:r>
                      <a:endParaRPr>
                        <a:solidFill>
                          <a:schemeClr val="lt1"/>
                        </a:solidFill>
                      </a:endParaRPr>
                    </a:p>
                  </a:txBody>
                  <a:tcPr marT="91425" marB="91425" marR="91425" marL="91425">
                    <a:lnL cap="flat" cmpd="sng" w="28575">
                      <a:solidFill>
                        <a:srgbClr val="F1C232"/>
                      </a:solidFill>
                      <a:prstDash val="solid"/>
                      <a:round/>
                      <a:headEnd len="sm" w="sm" type="none"/>
                      <a:tailEnd len="sm" w="sm" type="none"/>
                    </a:lnL>
                    <a:lnR cap="flat" cmpd="sng" w="28575">
                      <a:solidFill>
                        <a:srgbClr val="F1C232"/>
                      </a:solidFill>
                      <a:prstDash val="solid"/>
                      <a:round/>
                      <a:headEnd len="sm" w="sm" type="none"/>
                      <a:tailEnd len="sm" w="sm" type="none"/>
                    </a:lnR>
                    <a:lnT cap="flat" cmpd="sng" w="28575">
                      <a:solidFill>
                        <a:srgbClr val="F1C232"/>
                      </a:solidFill>
                      <a:prstDash val="solid"/>
                      <a:round/>
                      <a:headEnd len="sm" w="sm" type="none"/>
                      <a:tailEnd len="sm" w="sm" type="none"/>
                    </a:lnT>
                    <a:lnB cap="flat" cmpd="sng" w="28575">
                      <a:solidFill>
                        <a:srgbClr val="F1C232"/>
                      </a:solidFill>
                      <a:prstDash val="solid"/>
                      <a:round/>
                      <a:headEnd len="sm" w="sm" type="none"/>
                      <a:tailEnd len="sm" w="sm" type="none"/>
                    </a:lnB>
                  </a:tcPr>
                </a:tc>
              </a:tr>
              <a:tr h="984050">
                <a:tc>
                  <a:txBody>
                    <a:bodyPr/>
                    <a:lstStyle/>
                    <a:p>
                      <a:pPr indent="0" lvl="0" marL="0" rtl="0" algn="l">
                        <a:spcBef>
                          <a:spcPts val="0"/>
                        </a:spcBef>
                        <a:spcAft>
                          <a:spcPts val="0"/>
                        </a:spcAft>
                        <a:buNone/>
                      </a:pPr>
                      <a:r>
                        <a:rPr lang="en" sz="2000">
                          <a:solidFill>
                            <a:schemeClr val="lt1"/>
                          </a:solidFill>
                        </a:rPr>
                        <a:t>Often utilizes priority queue to select edges</a:t>
                      </a:r>
                      <a:endParaRPr sz="2000">
                        <a:solidFill>
                          <a:schemeClr val="lt1"/>
                        </a:solidFill>
                      </a:endParaRPr>
                    </a:p>
                  </a:txBody>
                  <a:tcPr marT="91425" marB="91425" marR="91425" marL="91425">
                    <a:lnL cap="flat" cmpd="sng" w="28575">
                      <a:solidFill>
                        <a:srgbClr val="F1C232"/>
                      </a:solidFill>
                      <a:prstDash val="solid"/>
                      <a:round/>
                      <a:headEnd len="sm" w="sm" type="none"/>
                      <a:tailEnd len="sm" w="sm" type="none"/>
                    </a:lnL>
                    <a:lnR cap="flat" cmpd="sng" w="28575">
                      <a:solidFill>
                        <a:srgbClr val="F1C232"/>
                      </a:solidFill>
                      <a:prstDash val="solid"/>
                      <a:round/>
                      <a:headEnd len="sm" w="sm" type="none"/>
                      <a:tailEnd len="sm" w="sm" type="none"/>
                    </a:lnR>
                    <a:lnT cap="flat" cmpd="sng" w="28575">
                      <a:solidFill>
                        <a:srgbClr val="F1C232"/>
                      </a:solidFill>
                      <a:prstDash val="solid"/>
                      <a:round/>
                      <a:headEnd len="sm" w="sm" type="none"/>
                      <a:tailEnd len="sm" w="sm" type="none"/>
                    </a:lnT>
                    <a:lnB cap="flat" cmpd="sng" w="28575">
                      <a:solidFill>
                        <a:srgbClr val="F1C232"/>
                      </a:solidFill>
                      <a:prstDash val="solid"/>
                      <a:round/>
                      <a:headEnd len="sm" w="sm" type="none"/>
                      <a:tailEnd len="sm" w="sm" type="none"/>
                    </a:lnB>
                  </a:tcPr>
                </a:tc>
                <a:tc>
                  <a:txBody>
                    <a:bodyPr/>
                    <a:lstStyle/>
                    <a:p>
                      <a:pPr indent="0" lvl="0" marL="0" rtl="0" algn="l">
                        <a:spcBef>
                          <a:spcPts val="0"/>
                        </a:spcBef>
                        <a:spcAft>
                          <a:spcPts val="0"/>
                        </a:spcAft>
                        <a:buNone/>
                      </a:pPr>
                      <a:r>
                        <a:rPr lang="en" sz="2000">
                          <a:solidFill>
                            <a:schemeClr val="lt1"/>
                          </a:solidFill>
                        </a:rPr>
                        <a:t>Often uses a disjoint-set data structure to efficiently merge trees</a:t>
                      </a:r>
                      <a:endParaRPr sz="2000">
                        <a:solidFill>
                          <a:schemeClr val="lt1"/>
                        </a:solidFill>
                      </a:endParaRPr>
                    </a:p>
                  </a:txBody>
                  <a:tcPr marT="91425" marB="91425" marR="91425" marL="91425">
                    <a:lnL cap="flat" cmpd="sng" w="28575">
                      <a:solidFill>
                        <a:srgbClr val="F1C232"/>
                      </a:solidFill>
                      <a:prstDash val="solid"/>
                      <a:round/>
                      <a:headEnd len="sm" w="sm" type="none"/>
                      <a:tailEnd len="sm" w="sm" type="none"/>
                    </a:lnL>
                    <a:lnR cap="flat" cmpd="sng" w="28575">
                      <a:solidFill>
                        <a:srgbClr val="F1C232"/>
                      </a:solidFill>
                      <a:prstDash val="solid"/>
                      <a:round/>
                      <a:headEnd len="sm" w="sm" type="none"/>
                      <a:tailEnd len="sm" w="sm" type="none"/>
                    </a:lnR>
                    <a:lnT cap="flat" cmpd="sng" w="28575">
                      <a:solidFill>
                        <a:srgbClr val="F1C232"/>
                      </a:solidFill>
                      <a:prstDash val="solid"/>
                      <a:round/>
                      <a:headEnd len="sm" w="sm" type="none"/>
                      <a:tailEnd len="sm" w="sm" type="none"/>
                    </a:lnT>
                    <a:lnB cap="flat" cmpd="sng" w="28575">
                      <a:solidFill>
                        <a:srgbClr val="F1C232"/>
                      </a:solidFill>
                      <a:prstDash val="solid"/>
                      <a:round/>
                      <a:headEnd len="sm" w="sm" type="none"/>
                      <a:tailEnd len="sm" w="sm" type="none"/>
                    </a:lnB>
                  </a:tcPr>
                </a:tc>
              </a:tr>
              <a:tr h="902050">
                <a:tc>
                  <a:txBody>
                    <a:bodyPr/>
                    <a:lstStyle/>
                    <a:p>
                      <a:pPr indent="0" lvl="0" marL="0" rtl="0" algn="l">
                        <a:spcBef>
                          <a:spcPts val="0"/>
                        </a:spcBef>
                        <a:spcAft>
                          <a:spcPts val="0"/>
                        </a:spcAft>
                        <a:buNone/>
                      </a:pPr>
                      <a:r>
                        <a:rPr lang="en" sz="2000">
                          <a:solidFill>
                            <a:schemeClr val="lt1"/>
                          </a:solidFill>
                        </a:rPr>
                        <a:t>Tens to be more efficient on dense graphs</a:t>
                      </a:r>
                      <a:endParaRPr sz="2000">
                        <a:solidFill>
                          <a:schemeClr val="lt1"/>
                        </a:solidFill>
                      </a:endParaRPr>
                    </a:p>
                  </a:txBody>
                  <a:tcPr marT="91425" marB="91425" marR="91425" marL="91425">
                    <a:lnL cap="flat" cmpd="sng" w="28575">
                      <a:solidFill>
                        <a:srgbClr val="F1C232"/>
                      </a:solidFill>
                      <a:prstDash val="solid"/>
                      <a:round/>
                      <a:headEnd len="sm" w="sm" type="none"/>
                      <a:tailEnd len="sm" w="sm" type="none"/>
                    </a:lnL>
                    <a:lnR cap="flat" cmpd="sng" w="28575">
                      <a:solidFill>
                        <a:srgbClr val="F1C232"/>
                      </a:solidFill>
                      <a:prstDash val="solid"/>
                      <a:round/>
                      <a:headEnd len="sm" w="sm" type="none"/>
                      <a:tailEnd len="sm" w="sm" type="none"/>
                    </a:lnR>
                    <a:lnT cap="flat" cmpd="sng" w="28575">
                      <a:solidFill>
                        <a:srgbClr val="F1C232"/>
                      </a:solidFill>
                      <a:prstDash val="solid"/>
                      <a:round/>
                      <a:headEnd len="sm" w="sm" type="none"/>
                      <a:tailEnd len="sm" w="sm" type="none"/>
                    </a:lnT>
                    <a:lnB cap="flat" cmpd="sng" w="28575">
                      <a:solidFill>
                        <a:srgbClr val="F1C232"/>
                      </a:solidFill>
                      <a:prstDash val="solid"/>
                      <a:round/>
                      <a:headEnd len="sm" w="sm" type="none"/>
                      <a:tailEnd len="sm" w="sm" type="none"/>
                    </a:lnB>
                  </a:tcPr>
                </a:tc>
                <a:tc>
                  <a:txBody>
                    <a:bodyPr/>
                    <a:lstStyle/>
                    <a:p>
                      <a:pPr indent="0" lvl="0" marL="0" rtl="0" algn="l">
                        <a:spcBef>
                          <a:spcPts val="0"/>
                        </a:spcBef>
                        <a:spcAft>
                          <a:spcPts val="0"/>
                        </a:spcAft>
                        <a:buNone/>
                      </a:pPr>
                      <a:r>
                        <a:rPr lang="en" sz="2000">
                          <a:solidFill>
                            <a:schemeClr val="lt1"/>
                          </a:solidFill>
                        </a:rPr>
                        <a:t>Tens to be more efficient on sparse graphs</a:t>
                      </a:r>
                      <a:endParaRPr sz="2000">
                        <a:solidFill>
                          <a:schemeClr val="lt1"/>
                        </a:solidFill>
                      </a:endParaRPr>
                    </a:p>
                    <a:p>
                      <a:pPr indent="0" lvl="0" marL="0" rtl="0" algn="l">
                        <a:spcBef>
                          <a:spcPts val="0"/>
                        </a:spcBef>
                        <a:spcAft>
                          <a:spcPts val="0"/>
                        </a:spcAft>
                        <a:buNone/>
                      </a:pPr>
                      <a:r>
                        <a:t/>
                      </a:r>
                      <a:endParaRPr>
                        <a:solidFill>
                          <a:schemeClr val="lt1"/>
                        </a:solidFill>
                      </a:endParaRPr>
                    </a:p>
                  </a:txBody>
                  <a:tcPr marT="91425" marB="91425" marR="91425" marL="91425">
                    <a:lnL cap="flat" cmpd="sng" w="28575">
                      <a:solidFill>
                        <a:srgbClr val="F1C232"/>
                      </a:solidFill>
                      <a:prstDash val="solid"/>
                      <a:round/>
                      <a:headEnd len="sm" w="sm" type="none"/>
                      <a:tailEnd len="sm" w="sm" type="none"/>
                    </a:lnL>
                    <a:lnR cap="flat" cmpd="sng" w="28575">
                      <a:solidFill>
                        <a:srgbClr val="F1C232"/>
                      </a:solidFill>
                      <a:prstDash val="solid"/>
                      <a:round/>
                      <a:headEnd len="sm" w="sm" type="none"/>
                      <a:tailEnd len="sm" w="sm" type="none"/>
                    </a:lnR>
                    <a:lnT cap="flat" cmpd="sng" w="28575">
                      <a:solidFill>
                        <a:srgbClr val="F1C232"/>
                      </a:solidFill>
                      <a:prstDash val="solid"/>
                      <a:round/>
                      <a:headEnd len="sm" w="sm" type="none"/>
                      <a:tailEnd len="sm" w="sm" type="none"/>
                    </a:lnT>
                    <a:lnB cap="flat" cmpd="sng" w="28575">
                      <a:solidFill>
                        <a:srgbClr val="F1C232"/>
                      </a:solidFill>
                      <a:prstDash val="solid"/>
                      <a:round/>
                      <a:headEnd len="sm" w="sm" type="none"/>
                      <a:tailEnd len="sm" w="sm" type="none"/>
                    </a:lnB>
                  </a:tcPr>
                </a:tc>
              </a:tr>
            </a:tbl>
          </a:graphicData>
        </a:graphic>
      </p:graphicFrame>
      <p:sp>
        <p:nvSpPr>
          <p:cNvPr id="349" name="Google Shape;349;p42"/>
          <p:cNvSpPr txBox="1"/>
          <p:nvPr/>
        </p:nvSpPr>
        <p:spPr>
          <a:xfrm>
            <a:off x="644275" y="213425"/>
            <a:ext cx="8122800" cy="44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chemeClr val="lt1"/>
                </a:solidFill>
              </a:rPr>
              <a:t>Chart 2 compares advantages &amp; </a:t>
            </a:r>
            <a:r>
              <a:rPr lang="en" sz="2000">
                <a:solidFill>
                  <a:schemeClr val="lt1"/>
                </a:solidFill>
              </a:rPr>
              <a:t>disadvantages</a:t>
            </a:r>
            <a:r>
              <a:rPr lang="en" sz="2000">
                <a:solidFill>
                  <a:schemeClr val="lt1"/>
                </a:solidFill>
              </a:rPr>
              <a:t> for both algorithms</a:t>
            </a:r>
            <a:endParaRPr sz="2000">
              <a:solidFill>
                <a:schemeClr val="lt1"/>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A3990"/>
        </a:solidFill>
      </p:bgPr>
    </p:bg>
    <p:spTree>
      <p:nvGrpSpPr>
        <p:cNvPr id="353" name="Shape 353"/>
        <p:cNvGrpSpPr/>
        <p:nvPr/>
      </p:nvGrpSpPr>
      <p:grpSpPr>
        <a:xfrm>
          <a:off x="0" y="0"/>
          <a:ext cx="0" cy="0"/>
          <a:chOff x="0" y="0"/>
          <a:chExt cx="0" cy="0"/>
        </a:xfrm>
      </p:grpSpPr>
      <p:sp>
        <p:nvSpPr>
          <p:cNvPr id="354" name="Google Shape;354;p43"/>
          <p:cNvSpPr txBox="1"/>
          <p:nvPr/>
        </p:nvSpPr>
        <p:spPr>
          <a:xfrm>
            <a:off x="384450" y="464400"/>
            <a:ext cx="3066900" cy="82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chemeClr val="lt1"/>
                </a:solidFill>
              </a:rPr>
              <a:t>Contributions.</a:t>
            </a:r>
            <a:endParaRPr sz="1600">
              <a:solidFill>
                <a:schemeClr val="lt1"/>
              </a:solidFill>
            </a:endParaRPr>
          </a:p>
        </p:txBody>
      </p:sp>
      <p:sp>
        <p:nvSpPr>
          <p:cNvPr id="355" name="Google Shape;355;p43"/>
          <p:cNvSpPr txBox="1"/>
          <p:nvPr/>
        </p:nvSpPr>
        <p:spPr>
          <a:xfrm>
            <a:off x="228600" y="1452000"/>
            <a:ext cx="7732200" cy="28491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Clr>
                <a:schemeClr val="lt1"/>
              </a:buClr>
              <a:buSzPts val="1600"/>
              <a:buChar char="●"/>
            </a:pPr>
            <a:r>
              <a:rPr lang="en" sz="1600">
                <a:solidFill>
                  <a:schemeClr val="lt1"/>
                </a:solidFill>
              </a:rPr>
              <a:t>Whit this project many tasks can be done at any time of the day even during night time when the campus is free of people and the robots can move freely.</a:t>
            </a:r>
            <a:endParaRPr sz="1600">
              <a:solidFill>
                <a:schemeClr val="lt1"/>
              </a:solidFill>
            </a:endParaRPr>
          </a:p>
          <a:p>
            <a:pPr indent="0" lvl="0" marL="0" rtl="0" algn="l">
              <a:spcBef>
                <a:spcPts val="0"/>
              </a:spcBef>
              <a:spcAft>
                <a:spcPts val="0"/>
              </a:spcAft>
              <a:buNone/>
            </a:pPr>
            <a:r>
              <a:t/>
            </a:r>
            <a:endParaRPr sz="1600">
              <a:solidFill>
                <a:schemeClr val="lt1"/>
              </a:solidFill>
            </a:endParaRPr>
          </a:p>
          <a:p>
            <a:pPr indent="-330200" lvl="0" marL="457200" rtl="0" algn="l">
              <a:spcBef>
                <a:spcPts val="0"/>
              </a:spcBef>
              <a:spcAft>
                <a:spcPts val="0"/>
              </a:spcAft>
              <a:buClr>
                <a:schemeClr val="lt1"/>
              </a:buClr>
              <a:buSzPts val="1600"/>
              <a:buChar char="●"/>
            </a:pPr>
            <a:r>
              <a:rPr lang="en" sz="1600">
                <a:solidFill>
                  <a:schemeClr val="lt1"/>
                </a:solidFill>
              </a:rPr>
              <a:t>The school will save time and money to perform different activities.</a:t>
            </a:r>
            <a:endParaRPr sz="1600">
              <a:solidFill>
                <a:schemeClr val="lt1"/>
              </a:solidFill>
            </a:endParaRPr>
          </a:p>
          <a:p>
            <a:pPr indent="0" lvl="0" marL="0" rtl="0" algn="l">
              <a:spcBef>
                <a:spcPts val="0"/>
              </a:spcBef>
              <a:spcAft>
                <a:spcPts val="0"/>
              </a:spcAft>
              <a:buNone/>
            </a:pPr>
            <a:r>
              <a:t/>
            </a:r>
            <a:endParaRPr sz="1600">
              <a:solidFill>
                <a:schemeClr val="lt1"/>
              </a:solidFill>
            </a:endParaRPr>
          </a:p>
          <a:p>
            <a:pPr indent="-330200" lvl="0" marL="457200" rtl="0" algn="l">
              <a:spcBef>
                <a:spcPts val="0"/>
              </a:spcBef>
              <a:spcAft>
                <a:spcPts val="0"/>
              </a:spcAft>
              <a:buClr>
                <a:schemeClr val="lt1"/>
              </a:buClr>
              <a:buSzPts val="1600"/>
              <a:buChar char="●"/>
            </a:pPr>
            <a:r>
              <a:rPr lang="en" sz="1600">
                <a:solidFill>
                  <a:schemeClr val="lt1"/>
                </a:solidFill>
              </a:rPr>
              <a:t>Students from other science majors can make improvements to this project.</a:t>
            </a:r>
            <a:endParaRPr sz="1600">
              <a:solidFill>
                <a:schemeClr val="lt1"/>
              </a:solidFill>
            </a:endParaRPr>
          </a:p>
          <a:p>
            <a:pPr indent="0" lvl="0" marL="457200" rtl="0" algn="l">
              <a:spcBef>
                <a:spcPts val="0"/>
              </a:spcBef>
              <a:spcAft>
                <a:spcPts val="0"/>
              </a:spcAft>
              <a:buNone/>
            </a:pPr>
            <a:r>
              <a:t/>
            </a:r>
            <a:endParaRPr sz="1600">
              <a:solidFill>
                <a:schemeClr val="lt1"/>
              </a:solidFill>
            </a:endParaRPr>
          </a:p>
          <a:p>
            <a:pPr indent="-330200" lvl="0" marL="457200" rtl="0" algn="l">
              <a:spcBef>
                <a:spcPts val="0"/>
              </a:spcBef>
              <a:spcAft>
                <a:spcPts val="0"/>
              </a:spcAft>
              <a:buClr>
                <a:schemeClr val="lt1"/>
              </a:buClr>
              <a:buSzPts val="1600"/>
              <a:buChar char="●"/>
            </a:pPr>
            <a:r>
              <a:rPr lang="en" sz="1600">
                <a:solidFill>
                  <a:schemeClr val="lt1"/>
                </a:solidFill>
              </a:rPr>
              <a:t>Will stimulate and promote research if it is implemented and improved.</a:t>
            </a:r>
            <a:endParaRPr sz="1600">
              <a:solidFill>
                <a:schemeClr val="lt1"/>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A3990"/>
        </a:solidFill>
      </p:bgPr>
    </p:bg>
    <p:spTree>
      <p:nvGrpSpPr>
        <p:cNvPr id="359" name="Shape 359"/>
        <p:cNvGrpSpPr/>
        <p:nvPr/>
      </p:nvGrpSpPr>
      <p:grpSpPr>
        <a:xfrm>
          <a:off x="0" y="0"/>
          <a:ext cx="0" cy="0"/>
          <a:chOff x="0" y="0"/>
          <a:chExt cx="0" cy="0"/>
        </a:xfrm>
      </p:grpSpPr>
      <p:sp>
        <p:nvSpPr>
          <p:cNvPr id="360" name="Google Shape;360;p44"/>
          <p:cNvSpPr txBox="1"/>
          <p:nvPr/>
        </p:nvSpPr>
        <p:spPr>
          <a:xfrm>
            <a:off x="588275" y="436550"/>
            <a:ext cx="8269500" cy="78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200">
                <a:solidFill>
                  <a:schemeClr val="lt1"/>
                </a:solidFill>
              </a:rPr>
              <a:t>Limitation and future work</a:t>
            </a:r>
            <a:endParaRPr sz="3200">
              <a:solidFill>
                <a:schemeClr val="lt1"/>
              </a:solidFill>
            </a:endParaRPr>
          </a:p>
        </p:txBody>
      </p:sp>
      <p:sp>
        <p:nvSpPr>
          <p:cNvPr id="361" name="Google Shape;361;p44"/>
          <p:cNvSpPr txBox="1"/>
          <p:nvPr/>
        </p:nvSpPr>
        <p:spPr>
          <a:xfrm>
            <a:off x="306300" y="1232388"/>
            <a:ext cx="8531400" cy="3449700"/>
          </a:xfrm>
          <a:prstGeom prst="rect">
            <a:avLst/>
          </a:prstGeom>
          <a:noFill/>
          <a:ln>
            <a:noFill/>
          </a:ln>
        </p:spPr>
        <p:txBody>
          <a:bodyPr anchorCtr="0" anchor="t" bIns="91425" lIns="91425" spcFirstLastPara="1" rIns="91425" wrap="square" tIns="91425">
            <a:noAutofit/>
          </a:bodyPr>
          <a:lstStyle/>
          <a:p>
            <a:pPr indent="-361950" lvl="0" marL="457200" rtl="0" algn="l">
              <a:lnSpc>
                <a:spcPct val="150000"/>
              </a:lnSpc>
              <a:spcBef>
                <a:spcPts val="0"/>
              </a:spcBef>
              <a:spcAft>
                <a:spcPts val="0"/>
              </a:spcAft>
              <a:buClr>
                <a:schemeClr val="lt1"/>
              </a:buClr>
              <a:buSzPts val="2100"/>
              <a:buAutoNum type="arabicPeriod"/>
            </a:pPr>
            <a:r>
              <a:rPr lang="en" sz="2100">
                <a:solidFill>
                  <a:schemeClr val="lt1"/>
                </a:solidFill>
              </a:rPr>
              <a:t>Graph the entire CSUN campus in the future</a:t>
            </a:r>
            <a:endParaRPr sz="2100">
              <a:solidFill>
                <a:schemeClr val="lt1"/>
              </a:solidFill>
            </a:endParaRPr>
          </a:p>
          <a:p>
            <a:pPr indent="-361950" lvl="0" marL="457200" rtl="0" algn="l">
              <a:lnSpc>
                <a:spcPct val="150000"/>
              </a:lnSpc>
              <a:spcBef>
                <a:spcPts val="0"/>
              </a:spcBef>
              <a:spcAft>
                <a:spcPts val="0"/>
              </a:spcAft>
              <a:buClr>
                <a:schemeClr val="lt1"/>
              </a:buClr>
              <a:buSzPts val="2100"/>
              <a:buAutoNum type="arabicPeriod"/>
            </a:pPr>
            <a:r>
              <a:rPr lang="en" sz="2100">
                <a:solidFill>
                  <a:schemeClr val="lt1"/>
                </a:solidFill>
              </a:rPr>
              <a:t>Account for human traffic to estimate more accurate travel time</a:t>
            </a:r>
            <a:endParaRPr sz="2100">
              <a:solidFill>
                <a:schemeClr val="lt1"/>
              </a:solidFill>
            </a:endParaRPr>
          </a:p>
          <a:p>
            <a:pPr indent="-361950" lvl="0" marL="457200" rtl="0" algn="l">
              <a:lnSpc>
                <a:spcPct val="150000"/>
              </a:lnSpc>
              <a:spcBef>
                <a:spcPts val="0"/>
              </a:spcBef>
              <a:spcAft>
                <a:spcPts val="0"/>
              </a:spcAft>
              <a:buClr>
                <a:schemeClr val="lt1"/>
              </a:buClr>
              <a:buSzPts val="2100"/>
              <a:buAutoNum type="arabicPeriod"/>
            </a:pPr>
            <a:r>
              <a:rPr lang="en" sz="2100">
                <a:solidFill>
                  <a:schemeClr val="lt1"/>
                </a:solidFill>
              </a:rPr>
              <a:t>Expand dataset with unmarked paths to find shorter routes</a:t>
            </a:r>
            <a:endParaRPr sz="2100">
              <a:solidFill>
                <a:schemeClr val="lt1"/>
              </a:solidFill>
            </a:endParaRPr>
          </a:p>
          <a:p>
            <a:pPr indent="-361950" lvl="0" marL="457200" rtl="0" algn="l">
              <a:lnSpc>
                <a:spcPct val="150000"/>
              </a:lnSpc>
              <a:spcBef>
                <a:spcPts val="0"/>
              </a:spcBef>
              <a:spcAft>
                <a:spcPts val="0"/>
              </a:spcAft>
              <a:buClr>
                <a:schemeClr val="lt1"/>
              </a:buClr>
              <a:buSzPts val="2100"/>
              <a:buAutoNum type="arabicPeriod"/>
            </a:pPr>
            <a:r>
              <a:rPr lang="en" sz="2100">
                <a:solidFill>
                  <a:schemeClr val="lt1"/>
                </a:solidFill>
              </a:rPr>
              <a:t>Changes in terrain and obstacles might cause a static minimum spanning tree to become outdated.</a:t>
            </a:r>
            <a:endParaRPr sz="2100">
              <a:solidFill>
                <a:schemeClr val="lt1"/>
              </a:solidFill>
            </a:endParaRPr>
          </a:p>
          <a:p>
            <a:pPr indent="-361950" lvl="0" marL="457200" rtl="0" algn="l">
              <a:lnSpc>
                <a:spcPct val="150000"/>
              </a:lnSpc>
              <a:spcBef>
                <a:spcPts val="0"/>
              </a:spcBef>
              <a:spcAft>
                <a:spcPts val="0"/>
              </a:spcAft>
              <a:buClr>
                <a:schemeClr val="lt1"/>
              </a:buClr>
              <a:buSzPts val="2100"/>
              <a:buAutoNum type="arabicPeriod"/>
            </a:pPr>
            <a:r>
              <a:rPr lang="en" sz="2100">
                <a:solidFill>
                  <a:schemeClr val="lt1"/>
                </a:solidFill>
              </a:rPr>
              <a:t>Consider the line-following robot’s specific needs: avoiding steep inclines, etc.</a:t>
            </a:r>
            <a:endParaRPr sz="2100">
              <a:solidFill>
                <a:schemeClr val="lt1"/>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A3990"/>
        </a:solidFill>
      </p:bgPr>
    </p:bg>
    <p:spTree>
      <p:nvGrpSpPr>
        <p:cNvPr id="365" name="Shape 365"/>
        <p:cNvGrpSpPr/>
        <p:nvPr/>
      </p:nvGrpSpPr>
      <p:grpSpPr>
        <a:xfrm>
          <a:off x="0" y="0"/>
          <a:ext cx="0" cy="0"/>
          <a:chOff x="0" y="0"/>
          <a:chExt cx="0" cy="0"/>
        </a:xfrm>
      </p:grpSpPr>
      <p:sp>
        <p:nvSpPr>
          <p:cNvPr id="366" name="Google Shape;366;p45"/>
          <p:cNvSpPr txBox="1"/>
          <p:nvPr/>
        </p:nvSpPr>
        <p:spPr>
          <a:xfrm>
            <a:off x="228600" y="596900"/>
            <a:ext cx="7874100" cy="45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chemeClr val="lt1"/>
                </a:solidFill>
              </a:rPr>
              <a:t>[1] </a:t>
            </a:r>
            <a:r>
              <a:rPr lang="en" sz="1200">
                <a:solidFill>
                  <a:schemeClr val="lt1"/>
                </a:solidFill>
              </a:rPr>
              <a:t>Restaurant Serving Robot with Double Line Sensors Following Approach. [Online]. Available:</a:t>
            </a:r>
            <a:endParaRPr sz="1200">
              <a:solidFill>
                <a:schemeClr val="lt1"/>
              </a:solidFill>
            </a:endParaRPr>
          </a:p>
          <a:p>
            <a:pPr indent="0" lvl="0" marL="0" rtl="0" algn="l">
              <a:lnSpc>
                <a:spcPct val="115000"/>
              </a:lnSpc>
              <a:spcBef>
                <a:spcPts val="0"/>
              </a:spcBef>
              <a:spcAft>
                <a:spcPts val="0"/>
              </a:spcAft>
              <a:buNone/>
            </a:pPr>
            <a:r>
              <a:rPr lang="en" sz="1200">
                <a:solidFill>
                  <a:schemeClr val="lt1"/>
                </a:solidFill>
              </a:rPr>
              <a:t>https://ieeexplore-ieee-org.libproxy.csun.edu/document/8816404</a:t>
            </a:r>
            <a:r>
              <a:rPr lang="en" sz="1200">
                <a:solidFill>
                  <a:schemeClr val="lt1"/>
                </a:solidFill>
              </a:rPr>
              <a:t>. [</a:t>
            </a:r>
            <a:r>
              <a:rPr lang="en" sz="1200">
                <a:solidFill>
                  <a:schemeClr val="lt1"/>
                </a:solidFill>
              </a:rPr>
              <a:t>Accessed 19 Oct 2023]</a:t>
            </a:r>
            <a:r>
              <a:rPr lang="en" sz="1200">
                <a:solidFill>
                  <a:schemeClr val="lt1"/>
                </a:solidFill>
              </a:rPr>
              <a:t> </a:t>
            </a:r>
            <a:endParaRPr sz="1200">
              <a:solidFill>
                <a:schemeClr val="lt1"/>
              </a:solidFill>
            </a:endParaRPr>
          </a:p>
          <a:p>
            <a:pPr indent="0" lvl="0" marL="0" rtl="0" algn="l">
              <a:lnSpc>
                <a:spcPct val="115000"/>
              </a:lnSpc>
              <a:spcBef>
                <a:spcPts val="0"/>
              </a:spcBef>
              <a:spcAft>
                <a:spcPts val="0"/>
              </a:spcAft>
              <a:buNone/>
            </a:pPr>
            <a:r>
              <a:t/>
            </a:r>
            <a:endParaRPr sz="1200">
              <a:solidFill>
                <a:schemeClr val="lt1"/>
              </a:solidFill>
            </a:endParaRPr>
          </a:p>
          <a:p>
            <a:pPr indent="0" lvl="0" marL="0" rtl="0" algn="l">
              <a:lnSpc>
                <a:spcPct val="115000"/>
              </a:lnSpc>
              <a:spcBef>
                <a:spcPts val="0"/>
              </a:spcBef>
              <a:spcAft>
                <a:spcPts val="0"/>
              </a:spcAft>
              <a:buNone/>
            </a:pPr>
            <a:r>
              <a:rPr lang="en" sz="1200">
                <a:solidFill>
                  <a:schemeClr val="lt1"/>
                </a:solidFill>
              </a:rPr>
              <a:t>[2] </a:t>
            </a:r>
            <a:r>
              <a:rPr lang="en" sz="1200">
                <a:solidFill>
                  <a:schemeClr val="lt1"/>
                </a:solidFill>
              </a:rPr>
              <a:t>Line Follower Robot: Design and Hardware Application. [Online]. Available:</a:t>
            </a:r>
            <a:endParaRPr sz="1200">
              <a:solidFill>
                <a:schemeClr val="lt1"/>
              </a:solidFill>
            </a:endParaRPr>
          </a:p>
          <a:p>
            <a:pPr indent="0" lvl="0" marL="0" rtl="0" algn="l">
              <a:lnSpc>
                <a:spcPct val="115000"/>
              </a:lnSpc>
              <a:spcBef>
                <a:spcPts val="0"/>
              </a:spcBef>
              <a:spcAft>
                <a:spcPts val="0"/>
              </a:spcAft>
              <a:buNone/>
            </a:pPr>
            <a:r>
              <a:rPr lang="en" sz="1200">
                <a:solidFill>
                  <a:schemeClr val="lt1"/>
                </a:solidFill>
              </a:rPr>
              <a:t>https://ieeexplore.ieee.org/document/9197968</a:t>
            </a:r>
            <a:r>
              <a:rPr lang="en" sz="1200">
                <a:solidFill>
                  <a:schemeClr val="lt1"/>
                </a:solidFill>
              </a:rPr>
              <a:t>. [</a:t>
            </a:r>
            <a:r>
              <a:rPr lang="en" sz="1200">
                <a:solidFill>
                  <a:schemeClr val="lt1"/>
                </a:solidFill>
              </a:rPr>
              <a:t>Accessed 19 Oct 2023]</a:t>
            </a:r>
            <a:endParaRPr sz="1200">
              <a:solidFill>
                <a:schemeClr val="lt1"/>
              </a:solidFill>
            </a:endParaRPr>
          </a:p>
          <a:p>
            <a:pPr indent="0" lvl="0" marL="0" rtl="0" algn="l">
              <a:lnSpc>
                <a:spcPct val="115000"/>
              </a:lnSpc>
              <a:spcBef>
                <a:spcPts val="0"/>
              </a:spcBef>
              <a:spcAft>
                <a:spcPts val="0"/>
              </a:spcAft>
              <a:buNone/>
            </a:pPr>
            <a:r>
              <a:t/>
            </a:r>
            <a:endParaRPr sz="1200">
              <a:solidFill>
                <a:schemeClr val="lt1"/>
              </a:solidFill>
            </a:endParaRPr>
          </a:p>
          <a:p>
            <a:pPr indent="0" lvl="0" marL="0" rtl="0" algn="l">
              <a:lnSpc>
                <a:spcPct val="115000"/>
              </a:lnSpc>
              <a:spcBef>
                <a:spcPts val="0"/>
              </a:spcBef>
              <a:spcAft>
                <a:spcPts val="0"/>
              </a:spcAft>
              <a:buNone/>
            </a:pPr>
            <a:r>
              <a:rPr lang="en" sz="1200">
                <a:solidFill>
                  <a:schemeClr val="lt1"/>
                </a:solidFill>
              </a:rPr>
              <a:t>[3] </a:t>
            </a:r>
            <a:r>
              <a:rPr lang="en" sz="1200">
                <a:solidFill>
                  <a:schemeClr val="lt1"/>
                </a:solidFill>
              </a:rPr>
              <a:t>Design and Development of Automated Guided Vehicle with Line Follower Concept. [Online]. Available:</a:t>
            </a:r>
            <a:endParaRPr sz="1200">
              <a:solidFill>
                <a:schemeClr val="lt1"/>
              </a:solidFill>
            </a:endParaRPr>
          </a:p>
          <a:p>
            <a:pPr indent="0" lvl="0" marL="0" rtl="0" algn="l">
              <a:lnSpc>
                <a:spcPct val="115000"/>
              </a:lnSpc>
              <a:spcBef>
                <a:spcPts val="0"/>
              </a:spcBef>
              <a:spcAft>
                <a:spcPts val="0"/>
              </a:spcAft>
              <a:buNone/>
            </a:pPr>
            <a:r>
              <a:rPr lang="en" sz="1200">
                <a:solidFill>
                  <a:schemeClr val="lt1"/>
                </a:solidFill>
              </a:rPr>
              <a:t> </a:t>
            </a:r>
            <a:r>
              <a:rPr lang="en" sz="1200">
                <a:solidFill>
                  <a:schemeClr val="lt1"/>
                </a:solidFill>
              </a:rPr>
              <a:t>https://ieeexplore-ieee-org.libproxy.csun.edu/document/10179618</a:t>
            </a:r>
            <a:r>
              <a:rPr lang="en" sz="1200">
                <a:solidFill>
                  <a:schemeClr val="lt1"/>
                </a:solidFill>
              </a:rPr>
              <a:t>. [Accessed 21 Oct 2023]</a:t>
            </a:r>
            <a:endParaRPr sz="1200">
              <a:solidFill>
                <a:schemeClr val="lt1"/>
              </a:solidFill>
            </a:endParaRPr>
          </a:p>
          <a:p>
            <a:pPr indent="0" lvl="0" marL="0" rtl="0" algn="l">
              <a:lnSpc>
                <a:spcPct val="115000"/>
              </a:lnSpc>
              <a:spcBef>
                <a:spcPts val="0"/>
              </a:spcBef>
              <a:spcAft>
                <a:spcPts val="0"/>
              </a:spcAft>
              <a:buNone/>
            </a:pPr>
            <a:r>
              <a:t/>
            </a:r>
            <a:endParaRPr sz="1200">
              <a:solidFill>
                <a:schemeClr val="lt1"/>
              </a:solidFill>
            </a:endParaRPr>
          </a:p>
          <a:p>
            <a:pPr indent="0" lvl="0" marL="0" rtl="0" algn="l">
              <a:lnSpc>
                <a:spcPct val="115000"/>
              </a:lnSpc>
              <a:spcBef>
                <a:spcPts val="0"/>
              </a:spcBef>
              <a:spcAft>
                <a:spcPts val="0"/>
              </a:spcAft>
              <a:buNone/>
            </a:pPr>
            <a:r>
              <a:rPr lang="en" sz="1200">
                <a:solidFill>
                  <a:schemeClr val="lt1"/>
                </a:solidFill>
              </a:rPr>
              <a:t>[4] Exploring the parallel implementations of the three classical MST algorithms. [Online]. Available:</a:t>
            </a:r>
            <a:endParaRPr sz="1200">
              <a:solidFill>
                <a:schemeClr val="lt1"/>
              </a:solidFill>
            </a:endParaRPr>
          </a:p>
          <a:p>
            <a:pPr indent="0" lvl="0" marL="0" rtl="0" algn="l">
              <a:lnSpc>
                <a:spcPct val="115000"/>
              </a:lnSpc>
              <a:spcBef>
                <a:spcPts val="0"/>
              </a:spcBef>
              <a:spcAft>
                <a:spcPts val="0"/>
              </a:spcAft>
              <a:buNone/>
            </a:pPr>
            <a:r>
              <a:rPr lang="en" sz="1200">
                <a:solidFill>
                  <a:schemeClr val="lt1"/>
                </a:solidFill>
              </a:rPr>
              <a:t> https://ieeexplore-ieee-org.libproxy.csun.edu/document/7975216. [Accessed 21 Oct 2023]</a:t>
            </a:r>
            <a:endParaRPr sz="1200">
              <a:solidFill>
                <a:schemeClr val="lt1"/>
              </a:solidFill>
            </a:endParaRPr>
          </a:p>
          <a:p>
            <a:pPr indent="0" lvl="0" marL="0" rtl="0" algn="l">
              <a:lnSpc>
                <a:spcPct val="115000"/>
              </a:lnSpc>
              <a:spcBef>
                <a:spcPts val="0"/>
              </a:spcBef>
              <a:spcAft>
                <a:spcPts val="0"/>
              </a:spcAft>
              <a:buNone/>
            </a:pPr>
            <a:r>
              <a:t/>
            </a:r>
            <a:endParaRPr sz="1200">
              <a:solidFill>
                <a:schemeClr val="lt1"/>
              </a:solidFill>
            </a:endParaRPr>
          </a:p>
          <a:p>
            <a:pPr indent="0" lvl="0" marL="0" rtl="0" algn="l">
              <a:lnSpc>
                <a:spcPct val="115000"/>
              </a:lnSpc>
              <a:spcBef>
                <a:spcPts val="0"/>
              </a:spcBef>
              <a:spcAft>
                <a:spcPts val="0"/>
              </a:spcAft>
              <a:buNone/>
            </a:pPr>
            <a:r>
              <a:rPr lang="en" sz="1200">
                <a:solidFill>
                  <a:schemeClr val="lt1"/>
                </a:solidFill>
              </a:rPr>
              <a:t>[5] Clifford A., Shaffer. “Kruskal’s Algorithm”. A Practical Introduction to Data Structures and Algorithm Analysis. 2nd ed. 2020 New Jersey, 2018, pp. 241, 386 - 387, 390.</a:t>
            </a:r>
            <a:endParaRPr sz="1200">
              <a:solidFill>
                <a:schemeClr val="lt1"/>
              </a:solidFill>
            </a:endParaRPr>
          </a:p>
          <a:p>
            <a:pPr indent="0" lvl="0" marL="0" rtl="0" algn="l">
              <a:lnSpc>
                <a:spcPct val="115000"/>
              </a:lnSpc>
              <a:spcBef>
                <a:spcPts val="0"/>
              </a:spcBef>
              <a:spcAft>
                <a:spcPts val="0"/>
              </a:spcAft>
              <a:buNone/>
            </a:pPr>
            <a:r>
              <a:t/>
            </a:r>
            <a:endParaRPr sz="1200">
              <a:solidFill>
                <a:schemeClr val="lt1"/>
              </a:solidFill>
            </a:endParaRPr>
          </a:p>
          <a:p>
            <a:pPr indent="0" lvl="0" marL="0" rtl="0" algn="l">
              <a:lnSpc>
                <a:spcPct val="115000"/>
              </a:lnSpc>
              <a:spcBef>
                <a:spcPts val="0"/>
              </a:spcBef>
              <a:spcAft>
                <a:spcPts val="0"/>
              </a:spcAft>
              <a:buNone/>
            </a:pPr>
            <a:r>
              <a:rPr lang="en" sz="1200">
                <a:solidFill>
                  <a:schemeClr val="lt1"/>
                </a:solidFill>
              </a:rPr>
              <a:t>[6] Weiss, Mark. “Kruskal’s Algorithm”. Data Structures and Algorithm Analysis. 2nd ed. 1994 California, 1994,</a:t>
            </a:r>
            <a:endParaRPr sz="1200">
              <a:solidFill>
                <a:schemeClr val="lt1"/>
              </a:solidFill>
            </a:endParaRPr>
          </a:p>
          <a:p>
            <a:pPr indent="0" lvl="0" marL="0" rtl="0" algn="l">
              <a:lnSpc>
                <a:spcPct val="115000"/>
              </a:lnSpc>
              <a:spcBef>
                <a:spcPts val="0"/>
              </a:spcBef>
              <a:spcAft>
                <a:spcPts val="0"/>
              </a:spcAft>
              <a:buNone/>
            </a:pPr>
            <a:r>
              <a:rPr lang="en" sz="1200">
                <a:solidFill>
                  <a:schemeClr val="lt1"/>
                </a:solidFill>
              </a:rPr>
              <a:t>pp. 312 - 314.</a:t>
            </a:r>
            <a:endParaRPr sz="1200">
              <a:solidFill>
                <a:schemeClr val="lt1"/>
              </a:solidFill>
            </a:endParaRPr>
          </a:p>
          <a:p>
            <a:pPr indent="0" lvl="0" marL="0" rtl="0" algn="l">
              <a:lnSpc>
                <a:spcPct val="115000"/>
              </a:lnSpc>
              <a:spcBef>
                <a:spcPts val="0"/>
              </a:spcBef>
              <a:spcAft>
                <a:spcPts val="0"/>
              </a:spcAft>
              <a:buNone/>
            </a:pPr>
            <a:r>
              <a:t/>
            </a:r>
            <a:endParaRPr sz="1200">
              <a:solidFill>
                <a:schemeClr val="lt1"/>
              </a:solidFill>
            </a:endParaRPr>
          </a:p>
          <a:p>
            <a:pPr indent="0" lvl="0" marL="0" rtl="0" algn="l">
              <a:lnSpc>
                <a:spcPct val="115000"/>
              </a:lnSpc>
              <a:spcBef>
                <a:spcPts val="0"/>
              </a:spcBef>
              <a:spcAft>
                <a:spcPts val="0"/>
              </a:spcAft>
              <a:buNone/>
            </a:pPr>
            <a:r>
              <a:rPr lang="en" sz="1200">
                <a:solidFill>
                  <a:schemeClr val="lt1"/>
                </a:solidFill>
              </a:rPr>
              <a:t>[7] Clifford A., Shaffer. “Kruskal’s Algorithm”. A Practical Introduction to Data Structures and Algorithm Analysis. JAVA ed. 1998 New Jersey, pp. 217 - 218, 222, 249.</a:t>
            </a:r>
            <a:endParaRPr sz="1200">
              <a:solidFill>
                <a:schemeClr val="lt1"/>
              </a:solidFill>
            </a:endParaRPr>
          </a:p>
        </p:txBody>
      </p:sp>
      <p:sp>
        <p:nvSpPr>
          <p:cNvPr id="367" name="Google Shape;367;p45"/>
          <p:cNvSpPr txBox="1"/>
          <p:nvPr/>
        </p:nvSpPr>
        <p:spPr>
          <a:xfrm>
            <a:off x="228600" y="43100"/>
            <a:ext cx="6146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800">
                <a:solidFill>
                  <a:schemeClr val="lt1"/>
                </a:solidFill>
              </a:rPr>
              <a:t>References</a:t>
            </a:r>
            <a:endParaRPr>
              <a:solidFill>
                <a:schemeClr val="lt1"/>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A3990"/>
        </a:solidFill>
      </p:bgPr>
    </p:bg>
    <p:spTree>
      <p:nvGrpSpPr>
        <p:cNvPr id="371" name="Shape 371"/>
        <p:cNvGrpSpPr/>
        <p:nvPr/>
      </p:nvGrpSpPr>
      <p:grpSpPr>
        <a:xfrm>
          <a:off x="0" y="0"/>
          <a:ext cx="0" cy="0"/>
          <a:chOff x="0" y="0"/>
          <a:chExt cx="0" cy="0"/>
        </a:xfrm>
      </p:grpSpPr>
      <p:sp>
        <p:nvSpPr>
          <p:cNvPr id="372" name="Google Shape;372;p46"/>
          <p:cNvSpPr txBox="1"/>
          <p:nvPr/>
        </p:nvSpPr>
        <p:spPr>
          <a:xfrm>
            <a:off x="228600" y="825500"/>
            <a:ext cx="7874100" cy="4424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chemeClr val="lt1"/>
                </a:solidFill>
              </a:rPr>
              <a:t>[8] California State University Northridge CSUN,” 3dmap.csun.edu. [Online]. Available:</a:t>
            </a:r>
            <a:endParaRPr sz="1200">
              <a:solidFill>
                <a:schemeClr val="lt1"/>
              </a:solidFill>
            </a:endParaRPr>
          </a:p>
          <a:p>
            <a:pPr indent="0" lvl="0" marL="0" rtl="0" algn="l">
              <a:lnSpc>
                <a:spcPct val="115000"/>
              </a:lnSpc>
              <a:spcBef>
                <a:spcPts val="0"/>
              </a:spcBef>
              <a:spcAft>
                <a:spcPts val="0"/>
              </a:spcAft>
              <a:buNone/>
            </a:pPr>
            <a:r>
              <a:rPr lang="en" sz="1200">
                <a:solidFill>
                  <a:schemeClr val="lt1"/>
                </a:solidFill>
              </a:rPr>
              <a:t>      https://3dmap.csun.edu/?id=1100. Accessed 15 Oct 2023</a:t>
            </a:r>
            <a:endParaRPr sz="1200">
              <a:solidFill>
                <a:schemeClr val="lt1"/>
              </a:solidFill>
            </a:endParaRPr>
          </a:p>
          <a:p>
            <a:pPr indent="0" lvl="0" marL="0" rtl="0" algn="l">
              <a:lnSpc>
                <a:spcPct val="115000"/>
              </a:lnSpc>
              <a:spcBef>
                <a:spcPts val="0"/>
              </a:spcBef>
              <a:spcAft>
                <a:spcPts val="0"/>
              </a:spcAft>
              <a:buNone/>
            </a:pPr>
            <a:r>
              <a:t/>
            </a:r>
            <a:endParaRPr sz="1200">
              <a:solidFill>
                <a:schemeClr val="lt1"/>
              </a:solidFill>
            </a:endParaRPr>
          </a:p>
          <a:p>
            <a:pPr indent="0" lvl="0" marL="0" rtl="0" algn="l">
              <a:lnSpc>
                <a:spcPct val="115000"/>
              </a:lnSpc>
              <a:spcBef>
                <a:spcPts val="0"/>
              </a:spcBef>
              <a:spcAft>
                <a:spcPts val="0"/>
              </a:spcAft>
              <a:buNone/>
            </a:pPr>
            <a:r>
              <a:rPr lang="en" sz="1200">
                <a:solidFill>
                  <a:schemeClr val="lt1"/>
                </a:solidFill>
              </a:rPr>
              <a:t>[9] Kruskal's Minimum Spanning Tree (MST) Algorithm</a:t>
            </a:r>
            <a:endParaRPr sz="1200">
              <a:solidFill>
                <a:schemeClr val="lt1"/>
              </a:solidFill>
            </a:endParaRPr>
          </a:p>
          <a:p>
            <a:pPr indent="0" lvl="0" marL="228600" rtl="0" algn="l">
              <a:lnSpc>
                <a:spcPct val="115000"/>
              </a:lnSpc>
              <a:spcBef>
                <a:spcPts val="0"/>
              </a:spcBef>
              <a:spcAft>
                <a:spcPts val="0"/>
              </a:spcAft>
              <a:buNone/>
            </a:pPr>
            <a:r>
              <a:rPr lang="en" sz="1200">
                <a:solidFill>
                  <a:schemeClr val="lt1"/>
                </a:solidFill>
              </a:rPr>
              <a:t>[Online]. Available: https://www.geeksforgeeks.org/kruskals-minimum-spanning-tree-algorithm-greedy-algo-2/. Accessed 15 Oct 2023</a:t>
            </a:r>
            <a:endParaRPr sz="1000">
              <a:solidFill>
                <a:schemeClr val="lt1"/>
              </a:solidFill>
            </a:endParaRPr>
          </a:p>
          <a:p>
            <a:pPr indent="0" lvl="0" marL="228600" rtl="0" algn="l">
              <a:lnSpc>
                <a:spcPct val="115000"/>
              </a:lnSpc>
              <a:spcBef>
                <a:spcPts val="0"/>
              </a:spcBef>
              <a:spcAft>
                <a:spcPts val="0"/>
              </a:spcAft>
              <a:buNone/>
            </a:pPr>
            <a:r>
              <a:t/>
            </a:r>
            <a:endParaRPr sz="1000">
              <a:solidFill>
                <a:schemeClr val="lt1"/>
              </a:solidFill>
            </a:endParaRPr>
          </a:p>
          <a:p>
            <a:pPr indent="0" lvl="0" marL="0" rtl="0" algn="l">
              <a:lnSpc>
                <a:spcPct val="123913"/>
              </a:lnSpc>
              <a:spcBef>
                <a:spcPts val="0"/>
              </a:spcBef>
              <a:spcAft>
                <a:spcPts val="0"/>
              </a:spcAft>
              <a:buNone/>
            </a:pPr>
            <a:r>
              <a:rPr lang="en" sz="1200">
                <a:solidFill>
                  <a:schemeClr val="lt1"/>
                </a:solidFill>
              </a:rPr>
              <a:t>[10] An Advanced Graph Embedding Framework with Node Embedding to Design Water Pipeline Networks</a:t>
            </a:r>
            <a:endParaRPr sz="1200">
              <a:solidFill>
                <a:schemeClr val="lt1"/>
              </a:solidFill>
            </a:endParaRPr>
          </a:p>
          <a:p>
            <a:pPr indent="0" lvl="0" marL="228600" rtl="0" algn="l">
              <a:lnSpc>
                <a:spcPct val="115000"/>
              </a:lnSpc>
              <a:spcBef>
                <a:spcPts val="0"/>
              </a:spcBef>
              <a:spcAft>
                <a:spcPts val="0"/>
              </a:spcAft>
              <a:buNone/>
            </a:pPr>
            <a:r>
              <a:rPr lang="en" sz="1200">
                <a:solidFill>
                  <a:schemeClr val="lt1"/>
                </a:solidFill>
              </a:rPr>
              <a:t>  [Online]. Available: https://ieeexplore-ieee-org.libproxy.csun.edu/document/10330890. Accessed 15 Oct 2023</a:t>
            </a:r>
            <a:endParaRPr sz="1200">
              <a:solidFill>
                <a:schemeClr val="lt1"/>
              </a:solidFill>
            </a:endParaRPr>
          </a:p>
          <a:p>
            <a:pPr indent="0" lvl="0" marL="228600" rtl="0" algn="l">
              <a:lnSpc>
                <a:spcPct val="115000"/>
              </a:lnSpc>
              <a:spcBef>
                <a:spcPts val="0"/>
              </a:spcBef>
              <a:spcAft>
                <a:spcPts val="0"/>
              </a:spcAft>
              <a:buNone/>
            </a:pPr>
            <a:r>
              <a:t/>
            </a:r>
            <a:endParaRPr sz="1000">
              <a:solidFill>
                <a:schemeClr val="lt1"/>
              </a:solidFill>
            </a:endParaRPr>
          </a:p>
          <a:p>
            <a:pPr indent="0" lvl="0" marL="0" rtl="0" algn="l">
              <a:lnSpc>
                <a:spcPct val="123913"/>
              </a:lnSpc>
              <a:spcBef>
                <a:spcPts val="0"/>
              </a:spcBef>
              <a:spcAft>
                <a:spcPts val="0"/>
              </a:spcAft>
              <a:buNone/>
            </a:pPr>
            <a:r>
              <a:rPr lang="en" sz="1200">
                <a:solidFill>
                  <a:schemeClr val="lt1"/>
                </a:solidFill>
              </a:rPr>
              <a:t>[11] Deterministic Energy Conserving Algorithms for Wireless Sensor Networks</a:t>
            </a:r>
            <a:endParaRPr sz="1200">
              <a:solidFill>
                <a:schemeClr val="lt1"/>
              </a:solidFill>
            </a:endParaRPr>
          </a:p>
          <a:p>
            <a:pPr indent="0" lvl="0" marL="0" rtl="0" algn="l">
              <a:lnSpc>
                <a:spcPct val="123913"/>
              </a:lnSpc>
              <a:spcBef>
                <a:spcPts val="0"/>
              </a:spcBef>
              <a:spcAft>
                <a:spcPts val="0"/>
              </a:spcAft>
              <a:buNone/>
            </a:pPr>
            <a:r>
              <a:rPr lang="en" sz="1200">
                <a:solidFill>
                  <a:schemeClr val="lt1"/>
                </a:solidFill>
              </a:rPr>
              <a:t>       [Online]. Available: https://ieeexplore-ieee-org.libproxy.csun.edu/document/1673166. Accessed 15 Oct 2023</a:t>
            </a:r>
            <a:endParaRPr sz="1200">
              <a:solidFill>
                <a:schemeClr val="lt1"/>
              </a:solidFill>
            </a:endParaRPr>
          </a:p>
          <a:p>
            <a:pPr indent="0" lvl="0" marL="0" rtl="0" algn="l">
              <a:lnSpc>
                <a:spcPct val="123913"/>
              </a:lnSpc>
              <a:spcBef>
                <a:spcPts val="0"/>
              </a:spcBef>
              <a:spcAft>
                <a:spcPts val="0"/>
              </a:spcAft>
              <a:buNone/>
            </a:pPr>
            <a:r>
              <a:t/>
            </a:r>
            <a:endParaRPr sz="1000">
              <a:solidFill>
                <a:schemeClr val="lt1"/>
              </a:solidFill>
            </a:endParaRPr>
          </a:p>
          <a:p>
            <a:pPr indent="0" lvl="0" marL="0" rtl="0" algn="l">
              <a:lnSpc>
                <a:spcPct val="123913"/>
              </a:lnSpc>
              <a:spcBef>
                <a:spcPts val="0"/>
              </a:spcBef>
              <a:spcAft>
                <a:spcPts val="0"/>
              </a:spcAft>
              <a:buNone/>
            </a:pPr>
            <a:r>
              <a:rPr lang="en" sz="1200">
                <a:solidFill>
                  <a:schemeClr val="lt1"/>
                </a:solidFill>
              </a:rPr>
              <a:t>[12] An algorithm for Hierarchical Chinese postman problem using minimum spanning tree approach based on            </a:t>
            </a:r>
            <a:r>
              <a:rPr lang="en" sz="1200">
                <a:solidFill>
                  <a:srgbClr val="2A3990"/>
                </a:solidFill>
              </a:rPr>
              <a:t>1111</a:t>
            </a:r>
            <a:r>
              <a:rPr lang="en" sz="1200">
                <a:solidFill>
                  <a:schemeClr val="lt1"/>
                </a:solidFill>
              </a:rPr>
              <a:t>Kruskal's algorithm. [Online]. Available: https://ieeexplore-ieee-org.libproxy.csun.edu/document/7154702. </a:t>
            </a:r>
            <a:r>
              <a:rPr lang="en" sz="1200">
                <a:solidFill>
                  <a:srgbClr val="2A3990"/>
                </a:solidFill>
              </a:rPr>
              <a:t>1111</a:t>
            </a:r>
            <a:r>
              <a:rPr lang="en" sz="1200">
                <a:solidFill>
                  <a:schemeClr val="lt1"/>
                </a:solidFill>
              </a:rPr>
              <a:t>Accessed 15 Oct 2023                                                    </a:t>
            </a:r>
            <a:endParaRPr sz="1200">
              <a:solidFill>
                <a:schemeClr val="lt1"/>
              </a:solidFill>
            </a:endParaRPr>
          </a:p>
          <a:p>
            <a:pPr indent="0" lvl="0" marL="0" rtl="0" algn="l">
              <a:lnSpc>
                <a:spcPct val="123913"/>
              </a:lnSpc>
              <a:spcBef>
                <a:spcPts val="0"/>
              </a:spcBef>
              <a:spcAft>
                <a:spcPts val="0"/>
              </a:spcAft>
              <a:buNone/>
            </a:pPr>
            <a:r>
              <a:t/>
            </a:r>
            <a:endParaRPr sz="1200">
              <a:solidFill>
                <a:schemeClr val="lt1"/>
              </a:solidFill>
            </a:endParaRPr>
          </a:p>
          <a:p>
            <a:pPr indent="0" lvl="0" marL="0" rtl="0" algn="l">
              <a:lnSpc>
                <a:spcPct val="115000"/>
              </a:lnSpc>
              <a:spcBef>
                <a:spcPts val="0"/>
              </a:spcBef>
              <a:spcAft>
                <a:spcPts val="0"/>
              </a:spcAft>
              <a:buNone/>
            </a:pPr>
            <a:r>
              <a:rPr lang="en" sz="1200">
                <a:solidFill>
                  <a:schemeClr val="lt1"/>
                </a:solidFill>
              </a:rPr>
              <a:t>[13] KMST: Kruskal’s Minimum Spanning Tree Algorithm.</a:t>
            </a:r>
            <a:endParaRPr sz="1200">
              <a:solidFill>
                <a:schemeClr val="lt1"/>
              </a:solidFill>
            </a:endParaRPr>
          </a:p>
          <a:p>
            <a:pPr indent="0" lvl="0" marL="228600" rtl="0" algn="l">
              <a:lnSpc>
                <a:spcPct val="115000"/>
              </a:lnSpc>
              <a:spcBef>
                <a:spcPts val="0"/>
              </a:spcBef>
              <a:spcAft>
                <a:spcPts val="0"/>
              </a:spcAft>
              <a:buNone/>
            </a:pPr>
            <a:r>
              <a:rPr lang="en" sz="1200">
                <a:solidFill>
                  <a:schemeClr val="lt1"/>
                </a:solidFill>
              </a:rPr>
              <a:t>  Google Scholar. https://link.springer.com/chapter/10.1007/978-981-10-8968-8_10. Accessed 15 Oct 2023</a:t>
            </a:r>
            <a:endParaRPr sz="1200">
              <a:solidFill>
                <a:schemeClr val="lt1"/>
              </a:solidFill>
            </a:endParaRPr>
          </a:p>
          <a:p>
            <a:pPr indent="0" lvl="0" marL="0" rtl="0" algn="l">
              <a:lnSpc>
                <a:spcPct val="115000"/>
              </a:lnSpc>
              <a:spcBef>
                <a:spcPts val="0"/>
              </a:spcBef>
              <a:spcAft>
                <a:spcPts val="0"/>
              </a:spcAft>
              <a:buNone/>
            </a:pPr>
            <a:r>
              <a:t/>
            </a:r>
            <a:endParaRPr sz="1200">
              <a:solidFill>
                <a:schemeClr val="lt1"/>
              </a:solidFill>
            </a:endParaRPr>
          </a:p>
        </p:txBody>
      </p:sp>
      <p:sp>
        <p:nvSpPr>
          <p:cNvPr id="373" name="Google Shape;373;p46"/>
          <p:cNvSpPr txBox="1"/>
          <p:nvPr/>
        </p:nvSpPr>
        <p:spPr>
          <a:xfrm>
            <a:off x="228600" y="119300"/>
            <a:ext cx="6146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800">
                <a:solidFill>
                  <a:schemeClr val="lt1"/>
                </a:solidFill>
              </a:rPr>
              <a:t>References</a:t>
            </a:r>
            <a:endParaRPr>
              <a:solidFill>
                <a:schemeClr val="lt1"/>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A3990"/>
        </a:solidFill>
      </p:bgPr>
    </p:bg>
    <p:spTree>
      <p:nvGrpSpPr>
        <p:cNvPr id="377" name="Shape 377"/>
        <p:cNvGrpSpPr/>
        <p:nvPr/>
      </p:nvGrpSpPr>
      <p:grpSpPr>
        <a:xfrm>
          <a:off x="0" y="0"/>
          <a:ext cx="0" cy="0"/>
          <a:chOff x="0" y="0"/>
          <a:chExt cx="0" cy="0"/>
        </a:xfrm>
      </p:grpSpPr>
      <p:sp>
        <p:nvSpPr>
          <p:cNvPr id="378" name="Google Shape;378;p47"/>
          <p:cNvSpPr txBox="1"/>
          <p:nvPr/>
        </p:nvSpPr>
        <p:spPr>
          <a:xfrm>
            <a:off x="1954050" y="1170300"/>
            <a:ext cx="5235900" cy="2802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400">
                <a:solidFill>
                  <a:schemeClr val="lt1"/>
                </a:solidFill>
              </a:rPr>
              <a:t>Q&amp;A</a:t>
            </a:r>
            <a:endParaRPr b="1" sz="10400">
              <a:solidFill>
                <a:schemeClr val="lt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A3990"/>
        </a:solidFill>
      </p:bgPr>
    </p:bg>
    <p:spTree>
      <p:nvGrpSpPr>
        <p:cNvPr id="101" name="Shape 101"/>
        <p:cNvGrpSpPr/>
        <p:nvPr/>
      </p:nvGrpSpPr>
      <p:grpSpPr>
        <a:xfrm>
          <a:off x="0" y="0"/>
          <a:ext cx="0" cy="0"/>
          <a:chOff x="0" y="0"/>
          <a:chExt cx="0" cy="0"/>
        </a:xfrm>
      </p:grpSpPr>
      <p:sp>
        <p:nvSpPr>
          <p:cNvPr id="102" name="Google Shape;102;p16"/>
          <p:cNvSpPr txBox="1"/>
          <p:nvPr/>
        </p:nvSpPr>
        <p:spPr>
          <a:xfrm>
            <a:off x="0" y="650950"/>
            <a:ext cx="5357700" cy="4205700"/>
          </a:xfrm>
          <a:prstGeom prst="rect">
            <a:avLst/>
          </a:prstGeom>
          <a:noFill/>
          <a:ln>
            <a:noFill/>
          </a:ln>
        </p:spPr>
        <p:txBody>
          <a:bodyPr anchorCtr="0" anchor="t" bIns="91425" lIns="91425" spcFirstLastPara="1" rIns="91425" wrap="square" tIns="91425">
            <a:noAutofit/>
          </a:bodyPr>
          <a:lstStyle/>
          <a:p>
            <a:pPr indent="-330200" lvl="0" marL="457200" rtl="0" algn="l">
              <a:lnSpc>
                <a:spcPct val="123913"/>
              </a:lnSpc>
              <a:spcBef>
                <a:spcPts val="0"/>
              </a:spcBef>
              <a:spcAft>
                <a:spcPts val="0"/>
              </a:spcAft>
              <a:buClr>
                <a:schemeClr val="lt1"/>
              </a:buClr>
              <a:buSzPts val="1600"/>
              <a:buChar char="●"/>
            </a:pPr>
            <a:r>
              <a:rPr b="1" lang="en" sz="1600">
                <a:solidFill>
                  <a:schemeClr val="lt1"/>
                </a:solidFill>
              </a:rPr>
              <a:t>Restaurant Serving Robot with Double Line Sensors Following Approach [1]</a:t>
            </a:r>
            <a:endParaRPr b="1" sz="1600">
              <a:solidFill>
                <a:schemeClr val="lt1"/>
              </a:solidFill>
            </a:endParaRPr>
          </a:p>
          <a:p>
            <a:pPr indent="0" lvl="0" marL="914400" rtl="0" algn="l">
              <a:lnSpc>
                <a:spcPct val="123913"/>
              </a:lnSpc>
              <a:spcBef>
                <a:spcPts val="0"/>
              </a:spcBef>
              <a:spcAft>
                <a:spcPts val="0"/>
              </a:spcAft>
              <a:buNone/>
            </a:pPr>
            <a:r>
              <a:t/>
            </a:r>
            <a:endParaRPr sz="1350">
              <a:solidFill>
                <a:schemeClr val="lt1"/>
              </a:solidFill>
            </a:endParaRPr>
          </a:p>
          <a:p>
            <a:pPr indent="-298450" lvl="0" marL="457200" rtl="0" algn="l">
              <a:lnSpc>
                <a:spcPct val="123913"/>
              </a:lnSpc>
              <a:spcBef>
                <a:spcPts val="0"/>
              </a:spcBef>
              <a:spcAft>
                <a:spcPts val="0"/>
              </a:spcAft>
              <a:buClr>
                <a:schemeClr val="lt1"/>
              </a:buClr>
              <a:buSzPts val="1100"/>
              <a:buChar char="★"/>
            </a:pPr>
            <a:r>
              <a:rPr lang="en" sz="1100">
                <a:solidFill>
                  <a:schemeClr val="lt1"/>
                </a:solidFill>
              </a:rPr>
              <a:t>The serving robot is programmed to come to a specific table by mapping data.</a:t>
            </a:r>
            <a:endParaRPr sz="1100">
              <a:solidFill>
                <a:schemeClr val="lt1"/>
              </a:solidFill>
            </a:endParaRPr>
          </a:p>
          <a:p>
            <a:pPr indent="0" lvl="0" marL="457200" rtl="0" algn="l">
              <a:lnSpc>
                <a:spcPct val="123913"/>
              </a:lnSpc>
              <a:spcBef>
                <a:spcPts val="0"/>
              </a:spcBef>
              <a:spcAft>
                <a:spcPts val="0"/>
              </a:spcAft>
              <a:buNone/>
            </a:pPr>
            <a:r>
              <a:t/>
            </a:r>
            <a:endParaRPr sz="1100">
              <a:solidFill>
                <a:schemeClr val="lt1"/>
              </a:solidFill>
            </a:endParaRPr>
          </a:p>
          <a:p>
            <a:pPr indent="-298450" lvl="0" marL="457200" rtl="0" algn="l">
              <a:lnSpc>
                <a:spcPct val="123913"/>
              </a:lnSpc>
              <a:spcBef>
                <a:spcPts val="0"/>
              </a:spcBef>
              <a:spcAft>
                <a:spcPts val="0"/>
              </a:spcAft>
              <a:buClr>
                <a:schemeClr val="lt1"/>
              </a:buClr>
              <a:buSzPts val="1100"/>
              <a:buChar char="★"/>
            </a:pPr>
            <a:r>
              <a:rPr lang="en" sz="1100">
                <a:solidFill>
                  <a:schemeClr val="lt1"/>
                </a:solidFill>
              </a:rPr>
              <a:t>Based on the line reading algorithm from two LED array line sensors implemented on microcontroller.</a:t>
            </a:r>
            <a:endParaRPr sz="1100">
              <a:solidFill>
                <a:schemeClr val="lt1"/>
              </a:solidFill>
            </a:endParaRPr>
          </a:p>
          <a:p>
            <a:pPr indent="0" lvl="0" marL="457200" rtl="0" algn="l">
              <a:lnSpc>
                <a:spcPct val="123913"/>
              </a:lnSpc>
              <a:spcBef>
                <a:spcPts val="0"/>
              </a:spcBef>
              <a:spcAft>
                <a:spcPts val="0"/>
              </a:spcAft>
              <a:buNone/>
            </a:pPr>
            <a:r>
              <a:t/>
            </a:r>
            <a:endParaRPr sz="1100">
              <a:solidFill>
                <a:schemeClr val="lt1"/>
              </a:solidFill>
            </a:endParaRPr>
          </a:p>
          <a:p>
            <a:pPr indent="-298450" lvl="0" marL="457200" rtl="0" algn="l">
              <a:lnSpc>
                <a:spcPct val="123913"/>
              </a:lnSpc>
              <a:spcBef>
                <a:spcPts val="0"/>
              </a:spcBef>
              <a:spcAft>
                <a:spcPts val="0"/>
              </a:spcAft>
              <a:buClr>
                <a:schemeClr val="lt1"/>
              </a:buClr>
              <a:buSzPts val="1100"/>
              <a:buChar char="★"/>
            </a:pPr>
            <a:r>
              <a:rPr lang="en" sz="1100">
                <a:solidFill>
                  <a:schemeClr val="lt1"/>
                </a:solidFill>
              </a:rPr>
              <a:t>The robot follows the line marked on the floor to move to the desired table position and returns to the service counter after completing the task.</a:t>
            </a:r>
            <a:endParaRPr b="1" sz="1100">
              <a:solidFill>
                <a:schemeClr val="lt1"/>
              </a:solidFill>
            </a:endParaRPr>
          </a:p>
        </p:txBody>
      </p:sp>
      <p:sp>
        <p:nvSpPr>
          <p:cNvPr id="103" name="Google Shape;103;p16"/>
          <p:cNvSpPr txBox="1"/>
          <p:nvPr/>
        </p:nvSpPr>
        <p:spPr>
          <a:xfrm>
            <a:off x="-125" y="4780525"/>
            <a:ext cx="9045000" cy="369300"/>
          </a:xfrm>
          <a:prstGeom prst="rect">
            <a:avLst/>
          </a:prstGeom>
          <a:noFill/>
          <a:ln>
            <a:noFill/>
          </a:ln>
        </p:spPr>
        <p:txBody>
          <a:bodyPr anchorCtr="0" anchor="t" bIns="91425" lIns="91425" spcFirstLastPara="1" rIns="91425" wrap="square" tIns="91425">
            <a:spAutoFit/>
          </a:bodyPr>
          <a:lstStyle/>
          <a:p>
            <a:pPr indent="0" lvl="0" marL="0" rtl="0" algn="l">
              <a:lnSpc>
                <a:spcPct val="80000"/>
              </a:lnSpc>
              <a:spcBef>
                <a:spcPts val="0"/>
              </a:spcBef>
              <a:spcAft>
                <a:spcPts val="0"/>
              </a:spcAft>
              <a:buNone/>
            </a:pPr>
            <a:r>
              <a:rPr lang="en" sz="1200">
                <a:solidFill>
                  <a:schemeClr val="lt1"/>
                </a:solidFill>
              </a:rPr>
              <a:t>Sources : [1]https://ieeexplore-ieee-org.libproxy.csun.edu/document/8816404</a:t>
            </a:r>
            <a:endParaRPr sz="1500">
              <a:solidFill>
                <a:schemeClr val="lt1"/>
              </a:solidFill>
              <a:latin typeface="Nunito"/>
              <a:ea typeface="Nunito"/>
              <a:cs typeface="Nunito"/>
              <a:sym typeface="Nunito"/>
            </a:endParaRPr>
          </a:p>
        </p:txBody>
      </p:sp>
      <p:pic>
        <p:nvPicPr>
          <p:cNvPr id="104" name="Google Shape;104;p16"/>
          <p:cNvPicPr preferRelativeResize="0"/>
          <p:nvPr/>
        </p:nvPicPr>
        <p:blipFill>
          <a:blip r:embed="rId3">
            <a:alphaModFix/>
          </a:blip>
          <a:stretch>
            <a:fillRect/>
          </a:stretch>
        </p:blipFill>
        <p:spPr>
          <a:xfrm>
            <a:off x="5357650" y="1763100"/>
            <a:ext cx="2479523" cy="2788851"/>
          </a:xfrm>
          <a:prstGeom prst="rect">
            <a:avLst/>
          </a:prstGeom>
          <a:noFill/>
          <a:ln>
            <a:noFill/>
          </a:ln>
        </p:spPr>
      </p:pic>
      <p:pic>
        <p:nvPicPr>
          <p:cNvPr id="105" name="Google Shape;105;p16"/>
          <p:cNvPicPr preferRelativeResize="0"/>
          <p:nvPr/>
        </p:nvPicPr>
        <p:blipFill>
          <a:blip r:embed="rId4">
            <a:alphaModFix/>
          </a:blip>
          <a:stretch>
            <a:fillRect/>
          </a:stretch>
        </p:blipFill>
        <p:spPr>
          <a:xfrm>
            <a:off x="5357650" y="536150"/>
            <a:ext cx="2651449" cy="1160825"/>
          </a:xfrm>
          <a:prstGeom prst="rect">
            <a:avLst/>
          </a:prstGeom>
          <a:noFill/>
          <a:ln>
            <a:noFill/>
          </a:ln>
        </p:spPr>
      </p:pic>
      <p:sp>
        <p:nvSpPr>
          <p:cNvPr id="106" name="Google Shape;106;p16"/>
          <p:cNvSpPr txBox="1"/>
          <p:nvPr/>
        </p:nvSpPr>
        <p:spPr>
          <a:xfrm>
            <a:off x="8009100" y="1311475"/>
            <a:ext cx="1077000" cy="489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600">
                <a:solidFill>
                  <a:schemeClr val="lt1"/>
                </a:solidFill>
              </a:rPr>
              <a:t>Figure 1 shows the trajectory of a line follower robot </a:t>
            </a:r>
            <a:r>
              <a:rPr b="1" lang="en" sz="600">
                <a:solidFill>
                  <a:schemeClr val="lt1"/>
                </a:solidFill>
              </a:rPr>
              <a:t>[1]</a:t>
            </a:r>
            <a:endParaRPr b="1" sz="600">
              <a:solidFill>
                <a:schemeClr val="lt1"/>
              </a:solidFill>
            </a:endParaRPr>
          </a:p>
        </p:txBody>
      </p:sp>
      <p:sp>
        <p:nvSpPr>
          <p:cNvPr id="107" name="Google Shape;107;p16"/>
          <p:cNvSpPr txBox="1"/>
          <p:nvPr/>
        </p:nvSpPr>
        <p:spPr>
          <a:xfrm>
            <a:off x="7815475" y="4215025"/>
            <a:ext cx="1077000" cy="383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600">
                <a:solidFill>
                  <a:schemeClr val="lt1"/>
                </a:solidFill>
              </a:rPr>
              <a:t>Figure 2 shows a line follower robot </a:t>
            </a:r>
            <a:r>
              <a:rPr b="1" lang="en" sz="600">
                <a:solidFill>
                  <a:schemeClr val="lt1"/>
                </a:solidFill>
              </a:rPr>
              <a:t>[1]</a:t>
            </a:r>
            <a:endParaRPr b="1" sz="600">
              <a:solidFill>
                <a:schemeClr val="lt1"/>
              </a:solidFill>
            </a:endParaRPr>
          </a:p>
        </p:txBody>
      </p:sp>
      <p:sp>
        <p:nvSpPr>
          <p:cNvPr id="108" name="Google Shape;108;p16"/>
          <p:cNvSpPr txBox="1"/>
          <p:nvPr/>
        </p:nvSpPr>
        <p:spPr>
          <a:xfrm>
            <a:off x="15525" y="101600"/>
            <a:ext cx="6556200" cy="38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chemeClr val="lt1"/>
                </a:solidFill>
              </a:rPr>
              <a:t>Applications in real life</a:t>
            </a:r>
            <a:endParaRPr b="1" sz="2400">
              <a:solidFill>
                <a:schemeClr val="lt1"/>
              </a:solidFill>
            </a:endParaRPr>
          </a:p>
        </p:txBody>
      </p:sp>
      <p:sp>
        <p:nvSpPr>
          <p:cNvPr id="109" name="Google Shape;109;p16"/>
          <p:cNvSpPr txBox="1"/>
          <p:nvPr/>
        </p:nvSpPr>
        <p:spPr>
          <a:xfrm>
            <a:off x="434250" y="3477325"/>
            <a:ext cx="6867600" cy="1160700"/>
          </a:xfrm>
          <a:prstGeom prst="rect">
            <a:avLst/>
          </a:prstGeom>
          <a:noFill/>
          <a:ln>
            <a:noFill/>
          </a:ln>
        </p:spPr>
        <p:txBody>
          <a:bodyPr anchorCtr="0" anchor="t" bIns="91425" lIns="91425" spcFirstLastPara="1" rIns="91425" wrap="square" tIns="91425">
            <a:noAutofit/>
          </a:bodyPr>
          <a:lstStyle/>
          <a:p>
            <a:pPr indent="0" lvl="0" marL="0" rtl="0" algn="l">
              <a:lnSpc>
                <a:spcPct val="123913"/>
              </a:lnSpc>
              <a:spcBef>
                <a:spcPts val="0"/>
              </a:spcBef>
              <a:spcAft>
                <a:spcPts val="0"/>
              </a:spcAft>
              <a:buNone/>
            </a:pPr>
            <a:r>
              <a:rPr b="1" lang="en" sz="1000">
                <a:solidFill>
                  <a:schemeClr val="lt1"/>
                </a:solidFill>
              </a:rPr>
              <a:t>Restaurant Serving Robot</a:t>
            </a:r>
            <a:endParaRPr sz="1000"/>
          </a:p>
          <a:p>
            <a:pPr indent="0" lvl="0" marL="0" rtl="0" algn="l">
              <a:spcBef>
                <a:spcPts val="0"/>
              </a:spcBef>
              <a:spcAft>
                <a:spcPts val="0"/>
              </a:spcAft>
              <a:buNone/>
            </a:pPr>
            <a:r>
              <a:rPr lang="en" sz="1000">
                <a:solidFill>
                  <a:schemeClr val="lt1"/>
                </a:solidFill>
                <a:uFill>
                  <a:noFill/>
                </a:uFill>
                <a:hlinkClick r:id="rId5">
                  <a:extLst>
                    <a:ext uri="{A12FA001-AC4F-418D-AE19-62706E023703}">
                      <ahyp:hlinkClr val="tx"/>
                    </a:ext>
                  </a:extLst>
                </a:hlinkClick>
              </a:rPr>
              <a:t>2019 IEEE Inte</a:t>
            </a:r>
            <a:r>
              <a:rPr lang="en" sz="1000">
                <a:solidFill>
                  <a:schemeClr val="lt1"/>
                </a:solidFill>
              </a:rPr>
              <a:t>r</a:t>
            </a:r>
            <a:r>
              <a:rPr lang="en" sz="1000">
                <a:solidFill>
                  <a:schemeClr val="lt1"/>
                </a:solidFill>
                <a:uFill>
                  <a:noFill/>
                </a:uFill>
                <a:hlinkClick r:id="rId6">
                  <a:extLst>
                    <a:ext uri="{A12FA001-AC4F-418D-AE19-62706E023703}">
                      <ahyp:hlinkClr val="tx"/>
                    </a:ext>
                  </a:extLst>
                </a:hlinkClick>
              </a:rPr>
              <a:t>national Conference on Mechatronics and Automation (ICMA)</a:t>
            </a:r>
            <a:endParaRPr sz="1000">
              <a:solidFill>
                <a:schemeClr val="lt1"/>
              </a:solidFill>
            </a:endParaRPr>
          </a:p>
          <a:p>
            <a:pPr indent="0" lvl="0" marL="0" rtl="0" algn="l">
              <a:spcBef>
                <a:spcPts val="0"/>
              </a:spcBef>
              <a:spcAft>
                <a:spcPts val="0"/>
              </a:spcAft>
              <a:buNone/>
            </a:pPr>
            <a:r>
              <a:rPr b="1" lang="en" sz="1000">
                <a:solidFill>
                  <a:schemeClr val="lt1"/>
                </a:solidFill>
              </a:rPr>
              <a:t>Date of Conference: </a:t>
            </a:r>
            <a:r>
              <a:rPr lang="en" sz="1000">
                <a:solidFill>
                  <a:schemeClr val="lt1"/>
                </a:solidFill>
              </a:rPr>
              <a:t>04-07 August 2019.</a:t>
            </a:r>
            <a:endParaRPr sz="1000">
              <a:solidFill>
                <a:schemeClr val="lt1"/>
              </a:solidFill>
            </a:endParaRPr>
          </a:p>
          <a:p>
            <a:pPr indent="0" lvl="0" marL="0" rtl="0" algn="l">
              <a:spcBef>
                <a:spcPts val="0"/>
              </a:spcBef>
              <a:spcAft>
                <a:spcPts val="0"/>
              </a:spcAft>
              <a:buNone/>
            </a:pPr>
            <a:r>
              <a:rPr b="1" lang="en" sz="1000">
                <a:solidFill>
                  <a:schemeClr val="lt1"/>
                </a:solidFill>
              </a:rPr>
              <a:t>Date Added to IEEE </a:t>
            </a:r>
            <a:r>
              <a:rPr b="1" i="1" lang="en" sz="1000">
                <a:solidFill>
                  <a:schemeClr val="lt1"/>
                </a:solidFill>
              </a:rPr>
              <a:t>Xplore</a:t>
            </a:r>
            <a:r>
              <a:rPr b="1" lang="en" sz="1000">
                <a:solidFill>
                  <a:schemeClr val="lt1"/>
                </a:solidFill>
              </a:rPr>
              <a:t>: </a:t>
            </a:r>
            <a:r>
              <a:rPr lang="en" sz="1000">
                <a:solidFill>
                  <a:schemeClr val="lt1"/>
                </a:solidFill>
              </a:rPr>
              <a:t>29 August 2019</a:t>
            </a:r>
            <a:endParaRPr b="1" sz="1000">
              <a:solidFill>
                <a:schemeClr val="lt1"/>
              </a:solidFill>
            </a:endParaRPr>
          </a:p>
          <a:p>
            <a:pPr indent="0" lvl="0" marL="0" rtl="0" algn="l">
              <a:spcBef>
                <a:spcPts val="0"/>
              </a:spcBef>
              <a:spcAft>
                <a:spcPts val="0"/>
              </a:spcAft>
              <a:buNone/>
            </a:pPr>
            <a:r>
              <a:rPr b="1" lang="en" sz="1000">
                <a:solidFill>
                  <a:schemeClr val="lt1"/>
                </a:solidFill>
              </a:rPr>
              <a:t>INSPEC Accession Number: </a:t>
            </a:r>
            <a:r>
              <a:rPr lang="en" sz="1000">
                <a:solidFill>
                  <a:schemeClr val="lt1"/>
                </a:solidFill>
              </a:rPr>
              <a:t>18956524. </a:t>
            </a:r>
            <a:r>
              <a:rPr b="1" lang="en" sz="1000">
                <a:solidFill>
                  <a:schemeClr val="lt1"/>
                </a:solidFill>
              </a:rPr>
              <a:t>DOI: </a:t>
            </a:r>
            <a:r>
              <a:rPr lang="en" sz="1000">
                <a:solidFill>
                  <a:schemeClr val="lt1"/>
                </a:solidFill>
                <a:uFill>
                  <a:noFill/>
                </a:uFill>
                <a:hlinkClick r:id="rId7">
                  <a:extLst>
                    <a:ext uri="{A12FA001-AC4F-418D-AE19-62706E023703}">
                      <ahyp:hlinkClr val="tx"/>
                    </a:ext>
                  </a:extLst>
                </a:hlinkClick>
              </a:rPr>
              <a:t>10.1109/ICMA.2019.8816404</a:t>
            </a:r>
            <a:endParaRPr sz="1000">
              <a:solidFill>
                <a:schemeClr val="lt1"/>
              </a:solidFill>
            </a:endParaRPr>
          </a:p>
          <a:p>
            <a:pPr indent="0" lvl="0" marL="0" rtl="0" algn="l">
              <a:spcBef>
                <a:spcPts val="0"/>
              </a:spcBef>
              <a:spcAft>
                <a:spcPts val="0"/>
              </a:spcAft>
              <a:buNone/>
            </a:pPr>
            <a:r>
              <a:rPr b="1" lang="en" sz="1000">
                <a:solidFill>
                  <a:schemeClr val="lt1"/>
                </a:solidFill>
              </a:rPr>
              <a:t>Publisher: </a:t>
            </a:r>
            <a:r>
              <a:rPr lang="en" sz="1000">
                <a:solidFill>
                  <a:schemeClr val="lt1"/>
                </a:solidFill>
              </a:rPr>
              <a:t>IEEE. </a:t>
            </a:r>
            <a:r>
              <a:rPr b="1" lang="en" sz="1000">
                <a:solidFill>
                  <a:schemeClr val="lt1"/>
                </a:solidFill>
              </a:rPr>
              <a:t>Conference Location: </a:t>
            </a:r>
            <a:r>
              <a:rPr lang="en" sz="1000">
                <a:solidFill>
                  <a:schemeClr val="lt1"/>
                </a:solidFill>
              </a:rPr>
              <a:t>Tianjin, China</a:t>
            </a:r>
            <a:endParaRPr sz="1000">
              <a:solidFill>
                <a:schemeClr val="lt1"/>
              </a:solidFill>
            </a:endParaRPr>
          </a:p>
          <a:p>
            <a:pPr indent="0" lvl="0" marL="0" rtl="0" algn="l">
              <a:spcBef>
                <a:spcPts val="0"/>
              </a:spcBef>
              <a:spcAft>
                <a:spcPts val="0"/>
              </a:spcAft>
              <a:buNone/>
            </a:pPr>
            <a:r>
              <a:t/>
            </a:r>
            <a:endParaRPr sz="1800">
              <a:solidFill>
                <a:schemeClr val="lt1"/>
              </a:solidFill>
              <a:latin typeface="Roboto"/>
              <a:ea typeface="Roboto"/>
              <a:cs typeface="Roboto"/>
              <a:sym typeface="Robo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A3990"/>
        </a:solidFill>
      </p:bgPr>
    </p:bg>
    <p:spTree>
      <p:nvGrpSpPr>
        <p:cNvPr id="113" name="Shape 113"/>
        <p:cNvGrpSpPr/>
        <p:nvPr/>
      </p:nvGrpSpPr>
      <p:grpSpPr>
        <a:xfrm>
          <a:off x="0" y="0"/>
          <a:ext cx="0" cy="0"/>
          <a:chOff x="0" y="0"/>
          <a:chExt cx="0" cy="0"/>
        </a:xfrm>
      </p:grpSpPr>
      <p:sp>
        <p:nvSpPr>
          <p:cNvPr id="114" name="Google Shape;114;p17"/>
          <p:cNvSpPr txBox="1"/>
          <p:nvPr/>
        </p:nvSpPr>
        <p:spPr>
          <a:xfrm>
            <a:off x="76075" y="4455750"/>
            <a:ext cx="8026200" cy="58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200">
                <a:solidFill>
                  <a:schemeClr val="lt1"/>
                </a:solidFill>
              </a:rPr>
              <a:t>[2] https://ieeexplore-ieee-org.libproxy.csun.edu/document/9197968</a:t>
            </a:r>
            <a:endParaRPr sz="1200">
              <a:solidFill>
                <a:schemeClr val="lt1"/>
              </a:solidFill>
            </a:endParaRPr>
          </a:p>
          <a:p>
            <a:pPr indent="0" lvl="0" marL="0" rtl="0" algn="l">
              <a:lnSpc>
                <a:spcPct val="115000"/>
              </a:lnSpc>
              <a:spcBef>
                <a:spcPts val="0"/>
              </a:spcBef>
              <a:spcAft>
                <a:spcPts val="0"/>
              </a:spcAft>
              <a:buNone/>
            </a:pPr>
            <a:r>
              <a:rPr lang="en" sz="1200">
                <a:solidFill>
                  <a:schemeClr val="lt1"/>
                </a:solidFill>
              </a:rPr>
              <a:t>[3] https://ieeexplore-ieee-org.libproxy.csun.edu/document/10179618</a:t>
            </a:r>
            <a:endParaRPr sz="1500">
              <a:solidFill>
                <a:schemeClr val="lt1"/>
              </a:solidFill>
              <a:latin typeface="Nunito"/>
              <a:ea typeface="Nunito"/>
              <a:cs typeface="Nunito"/>
              <a:sym typeface="Nunito"/>
            </a:endParaRPr>
          </a:p>
        </p:txBody>
      </p:sp>
      <p:sp>
        <p:nvSpPr>
          <p:cNvPr id="115" name="Google Shape;115;p17"/>
          <p:cNvSpPr txBox="1"/>
          <p:nvPr/>
        </p:nvSpPr>
        <p:spPr>
          <a:xfrm>
            <a:off x="325600" y="646850"/>
            <a:ext cx="5385000" cy="3611100"/>
          </a:xfrm>
          <a:prstGeom prst="rect">
            <a:avLst/>
          </a:prstGeom>
          <a:noFill/>
          <a:ln>
            <a:noFill/>
          </a:ln>
        </p:spPr>
        <p:txBody>
          <a:bodyPr anchorCtr="0" anchor="t" bIns="91425" lIns="91425" spcFirstLastPara="1" rIns="91425" wrap="square" tIns="91425">
            <a:noAutofit/>
          </a:bodyPr>
          <a:lstStyle/>
          <a:p>
            <a:pPr indent="0" lvl="0" marL="457200" rtl="0" algn="l">
              <a:lnSpc>
                <a:spcPct val="123913"/>
              </a:lnSpc>
              <a:spcBef>
                <a:spcPts val="0"/>
              </a:spcBef>
              <a:spcAft>
                <a:spcPts val="0"/>
              </a:spcAft>
              <a:buNone/>
            </a:pPr>
            <a:r>
              <a:t/>
            </a:r>
            <a:endParaRPr>
              <a:solidFill>
                <a:schemeClr val="lt1"/>
              </a:solidFill>
            </a:endParaRPr>
          </a:p>
          <a:p>
            <a:pPr indent="-317500" lvl="0" marL="457200" rtl="0" algn="l">
              <a:lnSpc>
                <a:spcPct val="123913"/>
              </a:lnSpc>
              <a:spcBef>
                <a:spcPts val="0"/>
              </a:spcBef>
              <a:spcAft>
                <a:spcPts val="0"/>
              </a:spcAft>
              <a:buClr>
                <a:schemeClr val="lt1"/>
              </a:buClr>
              <a:buSzPts val="1400"/>
              <a:buFont typeface="Roboto"/>
              <a:buChar char="●"/>
            </a:pPr>
            <a:r>
              <a:rPr lang="en">
                <a:solidFill>
                  <a:schemeClr val="lt1"/>
                </a:solidFill>
              </a:rPr>
              <a:t>Line Follower Robot: Design and Hardware Application [2]</a:t>
            </a:r>
            <a:endParaRPr>
              <a:solidFill>
                <a:schemeClr val="lt1"/>
              </a:solidFill>
            </a:endParaRPr>
          </a:p>
          <a:p>
            <a:pPr indent="0" lvl="0" marL="457200" rtl="0" algn="l">
              <a:lnSpc>
                <a:spcPct val="123913"/>
              </a:lnSpc>
              <a:spcBef>
                <a:spcPts val="0"/>
              </a:spcBef>
              <a:spcAft>
                <a:spcPts val="0"/>
              </a:spcAft>
              <a:buNone/>
            </a:pPr>
            <a:r>
              <a:t/>
            </a:r>
            <a:endParaRPr sz="1200">
              <a:solidFill>
                <a:schemeClr val="lt1"/>
              </a:solidFill>
            </a:endParaRPr>
          </a:p>
          <a:p>
            <a:pPr indent="-311150" lvl="1" marL="914400" rtl="0" algn="l">
              <a:lnSpc>
                <a:spcPct val="115000"/>
              </a:lnSpc>
              <a:spcBef>
                <a:spcPts val="0"/>
              </a:spcBef>
              <a:spcAft>
                <a:spcPts val="0"/>
              </a:spcAft>
              <a:buClr>
                <a:schemeClr val="lt1"/>
              </a:buClr>
              <a:buSzPts val="1300"/>
              <a:buFont typeface="Roboto"/>
              <a:buChar char="○"/>
            </a:pPr>
            <a:r>
              <a:rPr lang="en" sz="1300">
                <a:solidFill>
                  <a:schemeClr val="lt1"/>
                </a:solidFill>
                <a:latin typeface="Roboto"/>
                <a:ea typeface="Roboto"/>
                <a:cs typeface="Roboto"/>
                <a:sym typeface="Roboto"/>
              </a:rPr>
              <a:t>These robots may be used in various industrial and domestic applications such as to carry goods, floor cleaning, delivery services and transportation. [2]</a:t>
            </a:r>
            <a:endParaRPr sz="1300">
              <a:solidFill>
                <a:schemeClr val="lt1"/>
              </a:solidFill>
              <a:latin typeface="Roboto"/>
              <a:ea typeface="Roboto"/>
              <a:cs typeface="Roboto"/>
              <a:sym typeface="Roboto"/>
            </a:endParaRPr>
          </a:p>
          <a:p>
            <a:pPr indent="0" lvl="0" marL="0" rtl="0" algn="l">
              <a:lnSpc>
                <a:spcPct val="115000"/>
              </a:lnSpc>
              <a:spcBef>
                <a:spcPts val="0"/>
              </a:spcBef>
              <a:spcAft>
                <a:spcPts val="0"/>
              </a:spcAft>
              <a:buNone/>
            </a:pPr>
            <a:r>
              <a:t/>
            </a:r>
            <a:endParaRPr sz="1300">
              <a:solidFill>
                <a:schemeClr val="lt1"/>
              </a:solidFill>
              <a:latin typeface="Roboto"/>
              <a:ea typeface="Roboto"/>
              <a:cs typeface="Roboto"/>
              <a:sym typeface="Roboto"/>
            </a:endParaRPr>
          </a:p>
          <a:p>
            <a:pPr indent="0" lvl="0" marL="0" rtl="0" algn="l">
              <a:lnSpc>
                <a:spcPct val="115000"/>
              </a:lnSpc>
              <a:spcBef>
                <a:spcPts val="0"/>
              </a:spcBef>
              <a:spcAft>
                <a:spcPts val="0"/>
              </a:spcAft>
              <a:buNone/>
            </a:pPr>
            <a:r>
              <a:t/>
            </a:r>
            <a:endParaRPr sz="1300">
              <a:solidFill>
                <a:schemeClr val="lt1"/>
              </a:solidFill>
              <a:latin typeface="Roboto"/>
              <a:ea typeface="Roboto"/>
              <a:cs typeface="Roboto"/>
              <a:sym typeface="Roboto"/>
            </a:endParaRPr>
          </a:p>
          <a:p>
            <a:pPr indent="-317500" lvl="0" marL="457200" rtl="0" algn="l">
              <a:lnSpc>
                <a:spcPct val="123913"/>
              </a:lnSpc>
              <a:spcBef>
                <a:spcPts val="0"/>
              </a:spcBef>
              <a:spcAft>
                <a:spcPts val="0"/>
              </a:spcAft>
              <a:buClr>
                <a:schemeClr val="lt1"/>
              </a:buClr>
              <a:buSzPts val="1400"/>
              <a:buChar char="●"/>
            </a:pPr>
            <a:r>
              <a:rPr lang="en">
                <a:solidFill>
                  <a:schemeClr val="lt1"/>
                </a:solidFill>
              </a:rPr>
              <a:t>Design and Development of Automated Guided Vehicle with Line Follower Concept [3]</a:t>
            </a:r>
            <a:endParaRPr>
              <a:solidFill>
                <a:schemeClr val="lt1"/>
              </a:solidFill>
            </a:endParaRPr>
          </a:p>
          <a:p>
            <a:pPr indent="0" lvl="0" marL="914400" rtl="0" algn="l">
              <a:lnSpc>
                <a:spcPct val="115000"/>
              </a:lnSpc>
              <a:spcBef>
                <a:spcPts val="0"/>
              </a:spcBef>
              <a:spcAft>
                <a:spcPts val="0"/>
              </a:spcAft>
              <a:buNone/>
            </a:pPr>
            <a:r>
              <a:t/>
            </a:r>
            <a:endParaRPr sz="1300">
              <a:solidFill>
                <a:schemeClr val="lt1"/>
              </a:solidFill>
              <a:latin typeface="Roboto"/>
              <a:ea typeface="Roboto"/>
              <a:cs typeface="Roboto"/>
              <a:sym typeface="Roboto"/>
            </a:endParaRPr>
          </a:p>
          <a:p>
            <a:pPr indent="-311150" lvl="1" marL="914400" rtl="0" algn="l">
              <a:lnSpc>
                <a:spcPct val="115000"/>
              </a:lnSpc>
              <a:spcBef>
                <a:spcPts val="0"/>
              </a:spcBef>
              <a:spcAft>
                <a:spcPts val="0"/>
              </a:spcAft>
              <a:buClr>
                <a:schemeClr val="lt1"/>
              </a:buClr>
              <a:buSzPts val="1300"/>
              <a:buChar char="○"/>
            </a:pPr>
            <a:r>
              <a:rPr lang="en" sz="1300">
                <a:solidFill>
                  <a:schemeClr val="lt1"/>
                </a:solidFill>
              </a:rPr>
              <a:t>During the design, basic functionalities such as line follow, drive mechanism, and path planning are highlighted. It can be used as a warehouse material handling robot, and to improve the health-care system, among other things. [3]</a:t>
            </a:r>
            <a:endParaRPr sz="1300">
              <a:solidFill>
                <a:schemeClr val="lt1"/>
              </a:solidFill>
            </a:endParaRPr>
          </a:p>
        </p:txBody>
      </p:sp>
      <p:sp>
        <p:nvSpPr>
          <p:cNvPr id="116" name="Google Shape;116;p17"/>
          <p:cNvSpPr txBox="1"/>
          <p:nvPr/>
        </p:nvSpPr>
        <p:spPr>
          <a:xfrm>
            <a:off x="190875" y="276675"/>
            <a:ext cx="50976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chemeClr val="lt1"/>
                </a:solidFill>
              </a:rPr>
              <a:t>L</a:t>
            </a:r>
            <a:r>
              <a:rPr b="1" lang="en" sz="2000">
                <a:solidFill>
                  <a:schemeClr val="lt1"/>
                </a:solidFill>
              </a:rPr>
              <a:t>ine follower robots &amp; their use</a:t>
            </a:r>
            <a:endParaRPr sz="2000">
              <a:solidFill>
                <a:schemeClr val="lt1"/>
              </a:solidFill>
            </a:endParaRPr>
          </a:p>
        </p:txBody>
      </p:sp>
      <p:pic>
        <p:nvPicPr>
          <p:cNvPr id="117" name="Google Shape;117;p17"/>
          <p:cNvPicPr preferRelativeResize="0"/>
          <p:nvPr/>
        </p:nvPicPr>
        <p:blipFill>
          <a:blip r:embed="rId3">
            <a:alphaModFix/>
          </a:blip>
          <a:stretch>
            <a:fillRect/>
          </a:stretch>
        </p:blipFill>
        <p:spPr>
          <a:xfrm>
            <a:off x="6419700" y="2510313"/>
            <a:ext cx="2381725" cy="1953013"/>
          </a:xfrm>
          <a:prstGeom prst="rect">
            <a:avLst/>
          </a:prstGeom>
          <a:noFill/>
          <a:ln>
            <a:noFill/>
          </a:ln>
        </p:spPr>
      </p:pic>
      <p:sp>
        <p:nvSpPr>
          <p:cNvPr id="118" name="Google Shape;118;p17"/>
          <p:cNvSpPr txBox="1"/>
          <p:nvPr/>
        </p:nvSpPr>
        <p:spPr>
          <a:xfrm>
            <a:off x="6961375" y="4399475"/>
            <a:ext cx="19728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600">
                <a:solidFill>
                  <a:schemeClr val="lt1"/>
                </a:solidFill>
              </a:rPr>
              <a:t>Figure 4 shows an </a:t>
            </a:r>
            <a:r>
              <a:rPr lang="en" sz="600">
                <a:solidFill>
                  <a:schemeClr val="lt1"/>
                </a:solidFill>
              </a:rPr>
              <a:t>Automated Guided Vehicle with Line Follower Concept [3]</a:t>
            </a:r>
            <a:endParaRPr sz="600">
              <a:solidFill>
                <a:schemeClr val="lt1"/>
              </a:solidFill>
            </a:endParaRPr>
          </a:p>
        </p:txBody>
      </p:sp>
      <p:pic>
        <p:nvPicPr>
          <p:cNvPr id="119" name="Google Shape;119;p17"/>
          <p:cNvPicPr preferRelativeResize="0"/>
          <p:nvPr/>
        </p:nvPicPr>
        <p:blipFill>
          <a:blip r:embed="rId4">
            <a:alphaModFix/>
          </a:blip>
          <a:stretch>
            <a:fillRect/>
          </a:stretch>
        </p:blipFill>
        <p:spPr>
          <a:xfrm>
            <a:off x="6419700" y="699250"/>
            <a:ext cx="2381725" cy="1141475"/>
          </a:xfrm>
          <a:prstGeom prst="rect">
            <a:avLst/>
          </a:prstGeom>
          <a:noFill/>
          <a:ln>
            <a:noFill/>
          </a:ln>
        </p:spPr>
      </p:pic>
      <p:sp>
        <p:nvSpPr>
          <p:cNvPr id="120" name="Google Shape;120;p17"/>
          <p:cNvSpPr txBox="1"/>
          <p:nvPr/>
        </p:nvSpPr>
        <p:spPr>
          <a:xfrm>
            <a:off x="6961375" y="1777025"/>
            <a:ext cx="1972800" cy="27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600">
                <a:solidFill>
                  <a:schemeClr val="lt1"/>
                </a:solidFill>
              </a:rPr>
              <a:t>Figure 3 shows </a:t>
            </a:r>
            <a:r>
              <a:rPr lang="en" sz="600">
                <a:solidFill>
                  <a:schemeClr val="lt1"/>
                </a:solidFill>
              </a:rPr>
              <a:t>Movement of Line Follower Robot</a:t>
            </a:r>
            <a:r>
              <a:rPr lang="en" sz="600">
                <a:solidFill>
                  <a:schemeClr val="lt1"/>
                </a:solidFill>
              </a:rPr>
              <a:t> [2]</a:t>
            </a:r>
            <a:endParaRPr sz="600">
              <a:solidFill>
                <a:schemeClr val="lt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A3990"/>
        </a:solidFill>
      </p:bgPr>
    </p:bg>
    <p:spTree>
      <p:nvGrpSpPr>
        <p:cNvPr id="124" name="Shape 124"/>
        <p:cNvGrpSpPr/>
        <p:nvPr/>
      </p:nvGrpSpPr>
      <p:grpSpPr>
        <a:xfrm>
          <a:off x="0" y="0"/>
          <a:ext cx="0" cy="0"/>
          <a:chOff x="0" y="0"/>
          <a:chExt cx="0" cy="0"/>
        </a:xfrm>
      </p:grpSpPr>
      <p:sp>
        <p:nvSpPr>
          <p:cNvPr id="125" name="Google Shape;125;p18"/>
          <p:cNvSpPr txBox="1"/>
          <p:nvPr/>
        </p:nvSpPr>
        <p:spPr>
          <a:xfrm>
            <a:off x="228600" y="1896900"/>
            <a:ext cx="9144000" cy="642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900"/>
              </a:spcBef>
              <a:spcAft>
                <a:spcPts val="0"/>
              </a:spcAft>
              <a:buNone/>
            </a:pPr>
            <a:r>
              <a:rPr lang="en" sz="1800">
                <a:solidFill>
                  <a:schemeClr val="lt1"/>
                </a:solidFill>
              </a:rPr>
              <a:t>Kruskal’s Minimum Spanning Tree Algorithm (MST)</a:t>
            </a:r>
            <a:endParaRPr sz="1800">
              <a:solidFill>
                <a:schemeClr val="lt1"/>
              </a:solidFill>
            </a:endParaRPr>
          </a:p>
          <a:p>
            <a:pPr indent="0" lvl="0" marL="457200" rtl="0" algn="l">
              <a:lnSpc>
                <a:spcPct val="115000"/>
              </a:lnSpc>
              <a:spcBef>
                <a:spcPts val="900"/>
              </a:spcBef>
              <a:spcAft>
                <a:spcPts val="0"/>
              </a:spcAft>
              <a:buNone/>
            </a:pPr>
            <a:r>
              <a:t/>
            </a:r>
            <a:endParaRPr sz="1800">
              <a:solidFill>
                <a:schemeClr val="lt1"/>
              </a:solidFill>
            </a:endParaRPr>
          </a:p>
          <a:p>
            <a:pPr indent="0" lvl="0" marL="0" rtl="0" algn="l">
              <a:lnSpc>
                <a:spcPct val="115000"/>
              </a:lnSpc>
              <a:spcBef>
                <a:spcPts val="900"/>
              </a:spcBef>
              <a:spcAft>
                <a:spcPts val="900"/>
              </a:spcAft>
              <a:buNone/>
            </a:pPr>
            <a:r>
              <a:t/>
            </a:r>
            <a:endParaRPr sz="1800">
              <a:solidFill>
                <a:schemeClr val="lt1"/>
              </a:solidFill>
            </a:endParaRPr>
          </a:p>
        </p:txBody>
      </p:sp>
      <p:sp>
        <p:nvSpPr>
          <p:cNvPr id="126" name="Google Shape;126;p18"/>
          <p:cNvSpPr txBox="1"/>
          <p:nvPr/>
        </p:nvSpPr>
        <p:spPr>
          <a:xfrm>
            <a:off x="228600" y="2463000"/>
            <a:ext cx="6979200" cy="400200"/>
          </a:xfrm>
          <a:prstGeom prst="rect">
            <a:avLst/>
          </a:prstGeom>
          <a:noFill/>
          <a:ln>
            <a:noFill/>
          </a:ln>
        </p:spPr>
        <p:txBody>
          <a:bodyPr anchorCtr="0" anchor="t" bIns="91425" lIns="91425" spcFirstLastPara="1" rIns="91425" wrap="square" tIns="91425">
            <a:spAutoFit/>
          </a:bodyPr>
          <a:lstStyle/>
          <a:p>
            <a:pPr indent="-317500" lvl="0" marL="457200" rtl="0" algn="l">
              <a:lnSpc>
                <a:spcPct val="150000"/>
              </a:lnSpc>
              <a:spcBef>
                <a:spcPts val="900"/>
              </a:spcBef>
              <a:spcAft>
                <a:spcPts val="300"/>
              </a:spcAft>
              <a:buClr>
                <a:schemeClr val="lt1"/>
              </a:buClr>
              <a:buSzPts val="1400"/>
              <a:buChar char="●"/>
            </a:pPr>
            <a:r>
              <a:rPr lang="en">
                <a:solidFill>
                  <a:schemeClr val="lt1"/>
                </a:solidFill>
              </a:rPr>
              <a:t>G</a:t>
            </a:r>
            <a:r>
              <a:rPr lang="en">
                <a:solidFill>
                  <a:schemeClr val="lt1"/>
                </a:solidFill>
              </a:rPr>
              <a:t>enerates a minimum spanning tree for a weighted, undirected graph.</a:t>
            </a:r>
            <a:endParaRPr>
              <a:solidFill>
                <a:schemeClr val="lt1"/>
              </a:solidFill>
            </a:endParaRPr>
          </a:p>
        </p:txBody>
      </p:sp>
      <p:sp>
        <p:nvSpPr>
          <p:cNvPr id="127" name="Google Shape;127;p18"/>
          <p:cNvSpPr txBox="1"/>
          <p:nvPr/>
        </p:nvSpPr>
        <p:spPr>
          <a:xfrm>
            <a:off x="211075" y="2972091"/>
            <a:ext cx="6979200" cy="723300"/>
          </a:xfrm>
          <a:prstGeom prst="rect">
            <a:avLst/>
          </a:prstGeom>
          <a:noFill/>
          <a:ln>
            <a:noFill/>
          </a:ln>
        </p:spPr>
        <p:txBody>
          <a:bodyPr anchorCtr="0" anchor="t" bIns="91425" lIns="91425" spcFirstLastPara="1" rIns="91425" wrap="square" tIns="91425">
            <a:spAutoFit/>
          </a:bodyPr>
          <a:lstStyle/>
          <a:p>
            <a:pPr indent="-317500" lvl="0" marL="457200" rtl="0" algn="l">
              <a:lnSpc>
                <a:spcPct val="150000"/>
              </a:lnSpc>
              <a:spcBef>
                <a:spcPts val="900"/>
              </a:spcBef>
              <a:spcAft>
                <a:spcPts val="300"/>
              </a:spcAft>
              <a:buClr>
                <a:schemeClr val="lt1"/>
              </a:buClr>
              <a:buSzPts val="1400"/>
              <a:buChar char="●"/>
            </a:pPr>
            <a:r>
              <a:rPr lang="en">
                <a:solidFill>
                  <a:schemeClr val="lt1"/>
                </a:solidFill>
              </a:rPr>
              <a:t>Sorts edges </a:t>
            </a:r>
            <a:r>
              <a:rPr lang="en">
                <a:solidFill>
                  <a:schemeClr val="lt1"/>
                </a:solidFill>
              </a:rPr>
              <a:t>in increasing order based on the edge’s weight and keeps adding nodes to the tree only if the chosen edge does not form any cycle.</a:t>
            </a:r>
            <a:endParaRPr>
              <a:solidFill>
                <a:schemeClr val="lt1"/>
              </a:solidFill>
            </a:endParaRPr>
          </a:p>
        </p:txBody>
      </p:sp>
      <p:sp>
        <p:nvSpPr>
          <p:cNvPr id="128" name="Google Shape;128;p18"/>
          <p:cNvSpPr txBox="1"/>
          <p:nvPr/>
        </p:nvSpPr>
        <p:spPr>
          <a:xfrm>
            <a:off x="228600" y="3774775"/>
            <a:ext cx="8552100" cy="400200"/>
          </a:xfrm>
          <a:prstGeom prst="rect">
            <a:avLst/>
          </a:prstGeom>
          <a:noFill/>
          <a:ln>
            <a:noFill/>
          </a:ln>
        </p:spPr>
        <p:txBody>
          <a:bodyPr anchorCtr="0" anchor="t" bIns="91425" lIns="91425" spcFirstLastPara="1" rIns="91425" wrap="square" tIns="91425">
            <a:spAutoFit/>
          </a:bodyPr>
          <a:lstStyle/>
          <a:p>
            <a:pPr indent="-317500" lvl="0" marL="457200" rtl="0" algn="l">
              <a:lnSpc>
                <a:spcPct val="150000"/>
              </a:lnSpc>
              <a:spcBef>
                <a:spcPts val="900"/>
              </a:spcBef>
              <a:spcAft>
                <a:spcPts val="300"/>
              </a:spcAft>
              <a:buClr>
                <a:schemeClr val="lt1"/>
              </a:buClr>
              <a:buSzPts val="1400"/>
              <a:buChar char="●"/>
            </a:pPr>
            <a:r>
              <a:rPr lang="en">
                <a:solidFill>
                  <a:schemeClr val="lt1"/>
                </a:solidFill>
              </a:rPr>
              <a:t>P</a:t>
            </a:r>
            <a:r>
              <a:rPr lang="en">
                <a:solidFill>
                  <a:schemeClr val="lt1"/>
                </a:solidFill>
              </a:rPr>
              <a:t>icks the edge with a minimum cost at first and the edge with a maximum cost at last.</a:t>
            </a:r>
            <a:endParaRPr>
              <a:solidFill>
                <a:schemeClr val="lt1"/>
              </a:solidFill>
            </a:endParaRPr>
          </a:p>
        </p:txBody>
      </p:sp>
      <p:sp>
        <p:nvSpPr>
          <p:cNvPr id="129" name="Google Shape;129;p18"/>
          <p:cNvSpPr txBox="1"/>
          <p:nvPr/>
        </p:nvSpPr>
        <p:spPr>
          <a:xfrm>
            <a:off x="76200" y="4709395"/>
            <a:ext cx="7566600" cy="369300"/>
          </a:xfrm>
          <a:prstGeom prst="rect">
            <a:avLst/>
          </a:prstGeom>
          <a:noFill/>
          <a:ln>
            <a:noFill/>
          </a:ln>
        </p:spPr>
        <p:txBody>
          <a:bodyPr anchorCtr="0" anchor="t" bIns="91425" lIns="91425" spcFirstLastPara="1" rIns="91425" wrap="square" tIns="91425">
            <a:spAutoFit/>
          </a:bodyPr>
          <a:lstStyle/>
          <a:p>
            <a:pPr indent="0" lvl="0" marL="0" rtl="0" algn="l">
              <a:lnSpc>
                <a:spcPct val="80000"/>
              </a:lnSpc>
              <a:spcBef>
                <a:spcPts val="0"/>
              </a:spcBef>
              <a:spcAft>
                <a:spcPts val="0"/>
              </a:spcAft>
              <a:buNone/>
            </a:pPr>
            <a:r>
              <a:rPr lang="en" sz="1200">
                <a:solidFill>
                  <a:schemeClr val="lt1"/>
                </a:solidFill>
              </a:rPr>
              <a:t>Sources: [4] </a:t>
            </a:r>
            <a:r>
              <a:rPr lang="en" sz="1200">
                <a:solidFill>
                  <a:schemeClr val="lt1"/>
                </a:solidFill>
              </a:rPr>
              <a:t>https://ieeexplore-ieee-org.libproxy.csun.edu/document/7975216</a:t>
            </a:r>
            <a:endParaRPr sz="1200">
              <a:solidFill>
                <a:schemeClr val="lt1"/>
              </a:solidFill>
              <a:latin typeface="Nunito"/>
              <a:ea typeface="Nunito"/>
              <a:cs typeface="Nunito"/>
              <a:sym typeface="Nunito"/>
            </a:endParaRPr>
          </a:p>
        </p:txBody>
      </p:sp>
      <p:sp>
        <p:nvSpPr>
          <p:cNvPr id="130" name="Google Shape;130;p18"/>
          <p:cNvSpPr txBox="1"/>
          <p:nvPr/>
        </p:nvSpPr>
        <p:spPr>
          <a:xfrm>
            <a:off x="181475" y="373925"/>
            <a:ext cx="8955900" cy="72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chemeClr val="lt1"/>
                </a:solidFill>
                <a:latin typeface="Roboto"/>
                <a:ea typeface="Roboto"/>
                <a:cs typeface="Roboto"/>
                <a:sym typeface="Roboto"/>
              </a:rPr>
              <a:t>How are we planning to implement our idea to the real life at CSUN campus</a:t>
            </a:r>
            <a:endParaRPr sz="2000">
              <a:solidFill>
                <a:schemeClr val="lt1"/>
              </a:solidFill>
              <a:latin typeface="Roboto"/>
              <a:ea typeface="Roboto"/>
              <a:cs typeface="Roboto"/>
              <a:sym typeface="Roboto"/>
            </a:endParaRPr>
          </a:p>
        </p:txBody>
      </p:sp>
      <p:sp>
        <p:nvSpPr>
          <p:cNvPr id="131" name="Google Shape;131;p18"/>
          <p:cNvSpPr txBox="1"/>
          <p:nvPr/>
        </p:nvSpPr>
        <p:spPr>
          <a:xfrm>
            <a:off x="344250" y="980050"/>
            <a:ext cx="8065200" cy="9402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Clr>
                <a:schemeClr val="lt1"/>
              </a:buClr>
              <a:buSzPts val="1600"/>
              <a:buChar char="●"/>
            </a:pPr>
            <a:r>
              <a:rPr lang="en" sz="1600">
                <a:solidFill>
                  <a:schemeClr val="lt1"/>
                </a:solidFill>
              </a:rPr>
              <a:t>We will use a computational algorithm to find a path that is cost efficient and will let us travel through all CSUN walkways</a:t>
            </a:r>
            <a:endParaRPr sz="1600">
              <a:solidFill>
                <a:schemeClr val="lt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A3990"/>
        </a:solidFill>
      </p:bgPr>
    </p:bg>
    <p:spTree>
      <p:nvGrpSpPr>
        <p:cNvPr id="135" name="Shape 135"/>
        <p:cNvGrpSpPr/>
        <p:nvPr/>
      </p:nvGrpSpPr>
      <p:grpSpPr>
        <a:xfrm>
          <a:off x="0" y="0"/>
          <a:ext cx="0" cy="0"/>
          <a:chOff x="0" y="0"/>
          <a:chExt cx="0" cy="0"/>
        </a:xfrm>
      </p:grpSpPr>
      <p:sp>
        <p:nvSpPr>
          <p:cNvPr id="136" name="Google Shape;136;p19"/>
          <p:cNvSpPr txBox="1"/>
          <p:nvPr/>
        </p:nvSpPr>
        <p:spPr>
          <a:xfrm>
            <a:off x="220550" y="237525"/>
            <a:ext cx="8696100" cy="4272900"/>
          </a:xfrm>
          <a:prstGeom prst="rect">
            <a:avLst/>
          </a:prstGeom>
          <a:noFill/>
          <a:ln>
            <a:noFill/>
          </a:ln>
        </p:spPr>
        <p:txBody>
          <a:bodyPr anchorCtr="0" anchor="t" bIns="91425" lIns="91425" spcFirstLastPara="1" rIns="91425" wrap="square" tIns="91425">
            <a:noAutofit/>
          </a:bodyPr>
          <a:lstStyle/>
          <a:p>
            <a:pPr indent="457200" lvl="0" marL="0" rtl="0" algn="l">
              <a:spcBef>
                <a:spcPts val="0"/>
              </a:spcBef>
              <a:spcAft>
                <a:spcPts val="0"/>
              </a:spcAft>
              <a:buNone/>
            </a:pPr>
            <a:r>
              <a:rPr lang="en" sz="1600">
                <a:solidFill>
                  <a:schemeClr val="lt1"/>
                </a:solidFill>
              </a:rPr>
              <a:t>Kruskal's</a:t>
            </a:r>
            <a:r>
              <a:rPr lang="en" sz="1600">
                <a:solidFill>
                  <a:schemeClr val="lt1"/>
                </a:solidFill>
              </a:rPr>
              <a:t> Spanning Tree Algorithm [4] </a:t>
            </a:r>
            <a:r>
              <a:rPr lang="en" sz="1600">
                <a:solidFill>
                  <a:schemeClr val="lt1"/>
                </a:solidFill>
              </a:rPr>
              <a:t>[5], [6], [7]</a:t>
            </a:r>
            <a:endParaRPr sz="1600">
              <a:solidFill>
                <a:schemeClr val="lt1"/>
              </a:solidFill>
            </a:endParaRPr>
          </a:p>
          <a:p>
            <a:pPr indent="457200" lvl="0" marL="0" rtl="0" algn="l">
              <a:spcBef>
                <a:spcPts val="0"/>
              </a:spcBef>
              <a:spcAft>
                <a:spcPts val="0"/>
              </a:spcAft>
              <a:buNone/>
            </a:pPr>
            <a:r>
              <a:t/>
            </a:r>
            <a:endParaRPr sz="1600">
              <a:solidFill>
                <a:schemeClr val="lt1"/>
              </a:solidFill>
            </a:endParaRPr>
          </a:p>
          <a:p>
            <a:pPr indent="457200" lvl="0" marL="0" rtl="0" algn="l">
              <a:spcBef>
                <a:spcPts val="0"/>
              </a:spcBef>
              <a:spcAft>
                <a:spcPts val="0"/>
              </a:spcAft>
              <a:buNone/>
            </a:pPr>
            <a:r>
              <a:t/>
            </a:r>
            <a:endParaRPr sz="1600">
              <a:solidFill>
                <a:schemeClr val="lt1"/>
              </a:solidFill>
            </a:endParaRPr>
          </a:p>
          <a:p>
            <a:pPr indent="-304800" lvl="0" marL="914400" rtl="0" algn="l">
              <a:lnSpc>
                <a:spcPct val="150000"/>
              </a:lnSpc>
              <a:spcBef>
                <a:spcPts val="0"/>
              </a:spcBef>
              <a:spcAft>
                <a:spcPts val="0"/>
              </a:spcAft>
              <a:buClr>
                <a:schemeClr val="lt1"/>
              </a:buClr>
              <a:buSzPts val="1200"/>
              <a:buChar char="●"/>
            </a:pPr>
            <a:r>
              <a:rPr lang="en" sz="1200">
                <a:solidFill>
                  <a:schemeClr val="lt1"/>
                </a:solidFill>
              </a:rPr>
              <a:t>The algorithm selects an edge with the smallest weight and checks if it is a safe edge.</a:t>
            </a:r>
            <a:endParaRPr sz="1200">
              <a:solidFill>
                <a:schemeClr val="lt1"/>
              </a:solidFill>
            </a:endParaRPr>
          </a:p>
          <a:p>
            <a:pPr indent="-304800" lvl="0" marL="914400" rtl="0" algn="l">
              <a:lnSpc>
                <a:spcPct val="150000"/>
              </a:lnSpc>
              <a:spcBef>
                <a:spcPts val="0"/>
              </a:spcBef>
              <a:spcAft>
                <a:spcPts val="0"/>
              </a:spcAft>
              <a:buClr>
                <a:schemeClr val="lt1"/>
              </a:buClr>
              <a:buSzPts val="1200"/>
              <a:buChar char="●"/>
            </a:pPr>
            <a:r>
              <a:rPr lang="en" sz="1200">
                <a:solidFill>
                  <a:schemeClr val="lt1"/>
                </a:solidFill>
              </a:rPr>
              <a:t>Safe edge is defined to be an edge that can be safely added to the minimum spanning tree without making a cycle or breaking its property of maintaining a minimum weight</a:t>
            </a:r>
            <a:endParaRPr sz="1200">
              <a:solidFill>
                <a:schemeClr val="lt1"/>
              </a:solidFill>
            </a:endParaRPr>
          </a:p>
          <a:p>
            <a:pPr indent="-304800" lvl="0" marL="914400" rtl="0" algn="l">
              <a:lnSpc>
                <a:spcPct val="150000"/>
              </a:lnSpc>
              <a:spcBef>
                <a:spcPts val="0"/>
              </a:spcBef>
              <a:spcAft>
                <a:spcPts val="0"/>
              </a:spcAft>
              <a:buClr>
                <a:schemeClr val="lt1"/>
              </a:buClr>
              <a:buSzPts val="1200"/>
              <a:buChar char="●"/>
            </a:pPr>
            <a:r>
              <a:rPr lang="en" sz="1200">
                <a:solidFill>
                  <a:schemeClr val="lt1"/>
                </a:solidFill>
              </a:rPr>
              <a:t>If the edge (u, v) is safe, the set comprising u and the set comprising v are combined to a larger set.</a:t>
            </a:r>
            <a:endParaRPr sz="1200">
              <a:solidFill>
                <a:schemeClr val="lt1"/>
              </a:solidFill>
            </a:endParaRPr>
          </a:p>
          <a:p>
            <a:pPr indent="-304800" lvl="0" marL="914400" rtl="0" algn="l">
              <a:lnSpc>
                <a:spcPct val="150000"/>
              </a:lnSpc>
              <a:spcBef>
                <a:spcPts val="0"/>
              </a:spcBef>
              <a:spcAft>
                <a:spcPts val="0"/>
              </a:spcAft>
              <a:buClr>
                <a:schemeClr val="lt1"/>
              </a:buClr>
              <a:buSzPts val="1200"/>
              <a:buChar char="●"/>
            </a:pPr>
            <a:r>
              <a:rPr lang="en" sz="1200">
                <a:solidFill>
                  <a:schemeClr val="lt1"/>
                </a:solidFill>
              </a:rPr>
              <a:t>If the edge is not safe, then it is rejected.</a:t>
            </a:r>
            <a:endParaRPr sz="1200">
              <a:solidFill>
                <a:schemeClr val="lt1"/>
              </a:solidFill>
            </a:endParaRPr>
          </a:p>
          <a:p>
            <a:pPr indent="-304800" lvl="0" marL="914400" rtl="0" algn="l">
              <a:lnSpc>
                <a:spcPct val="150000"/>
              </a:lnSpc>
              <a:spcBef>
                <a:spcPts val="0"/>
              </a:spcBef>
              <a:spcAft>
                <a:spcPts val="0"/>
              </a:spcAft>
              <a:buClr>
                <a:schemeClr val="lt1"/>
              </a:buClr>
              <a:buSzPts val="1200"/>
              <a:buChar char="●"/>
            </a:pPr>
            <a:r>
              <a:rPr lang="en" sz="1200">
                <a:solidFill>
                  <a:schemeClr val="lt1"/>
                </a:solidFill>
              </a:rPr>
              <a:t>This procedure is iterated until all edges are tested.</a:t>
            </a:r>
            <a:endParaRPr sz="1200">
              <a:solidFill>
                <a:schemeClr val="lt1"/>
              </a:solidFill>
            </a:endParaRPr>
          </a:p>
          <a:p>
            <a:pPr indent="0" lvl="0" marL="1371600" rtl="0" algn="l">
              <a:lnSpc>
                <a:spcPct val="115000"/>
              </a:lnSpc>
              <a:spcBef>
                <a:spcPts val="0"/>
              </a:spcBef>
              <a:spcAft>
                <a:spcPts val="0"/>
              </a:spcAft>
              <a:buNone/>
            </a:pPr>
            <a:r>
              <a:t/>
            </a:r>
            <a:endParaRPr sz="1200">
              <a:solidFill>
                <a:schemeClr val="lt1"/>
              </a:solidFill>
            </a:endParaRPr>
          </a:p>
          <a:p>
            <a:pPr indent="0" lvl="0" marL="457200" rtl="0" algn="l">
              <a:spcBef>
                <a:spcPts val="0"/>
              </a:spcBef>
              <a:spcAft>
                <a:spcPts val="0"/>
              </a:spcAft>
              <a:buNone/>
            </a:pPr>
            <a:r>
              <a:t/>
            </a:r>
            <a:endParaRPr sz="1600">
              <a:solidFill>
                <a:schemeClr val="lt1"/>
              </a:solidFill>
            </a:endParaRPr>
          </a:p>
          <a:p>
            <a:pPr indent="0" lvl="0" marL="457200" rtl="0" algn="l">
              <a:spcBef>
                <a:spcPts val="0"/>
              </a:spcBef>
              <a:spcAft>
                <a:spcPts val="0"/>
              </a:spcAft>
              <a:buNone/>
            </a:pPr>
            <a:r>
              <a:rPr lang="en" sz="1600">
                <a:solidFill>
                  <a:schemeClr val="lt1"/>
                </a:solidFill>
              </a:rPr>
              <a:t>What is a Minimum Spanning Tree</a:t>
            </a:r>
            <a:endParaRPr sz="1600">
              <a:solidFill>
                <a:schemeClr val="lt1"/>
              </a:solidFill>
            </a:endParaRPr>
          </a:p>
          <a:p>
            <a:pPr indent="0" lvl="0" marL="457200" rtl="0" algn="l">
              <a:spcBef>
                <a:spcPts val="0"/>
              </a:spcBef>
              <a:spcAft>
                <a:spcPts val="0"/>
              </a:spcAft>
              <a:buNone/>
            </a:pPr>
            <a:r>
              <a:t/>
            </a:r>
            <a:endParaRPr sz="1200">
              <a:solidFill>
                <a:schemeClr val="lt1"/>
              </a:solidFill>
            </a:endParaRPr>
          </a:p>
          <a:p>
            <a:pPr indent="-304800" lvl="0" marL="914400" rtl="0" algn="l">
              <a:lnSpc>
                <a:spcPct val="115000"/>
              </a:lnSpc>
              <a:spcBef>
                <a:spcPts val="0"/>
              </a:spcBef>
              <a:spcAft>
                <a:spcPts val="0"/>
              </a:spcAft>
              <a:buClr>
                <a:schemeClr val="lt1"/>
              </a:buClr>
              <a:buSzPts val="1200"/>
              <a:buChar char="●"/>
            </a:pPr>
            <a:r>
              <a:rPr lang="en" sz="1200">
                <a:solidFill>
                  <a:schemeClr val="lt1"/>
                </a:solidFill>
              </a:rPr>
              <a:t>The Minimum Spanning Tree (MST) of a graph is the set of edges that connect every vertex contained in the original graph, such that the total weight of the edges in the tree is minimized. [4], [5], [6], [7]</a:t>
            </a:r>
            <a:endParaRPr sz="1200">
              <a:solidFill>
                <a:schemeClr val="lt1"/>
              </a:solidFill>
            </a:endParaRPr>
          </a:p>
        </p:txBody>
      </p:sp>
      <p:sp>
        <p:nvSpPr>
          <p:cNvPr id="137" name="Google Shape;137;p19"/>
          <p:cNvSpPr txBox="1"/>
          <p:nvPr/>
        </p:nvSpPr>
        <p:spPr>
          <a:xfrm>
            <a:off x="125675" y="4510478"/>
            <a:ext cx="7566600" cy="369300"/>
          </a:xfrm>
          <a:prstGeom prst="rect">
            <a:avLst/>
          </a:prstGeom>
          <a:noFill/>
          <a:ln>
            <a:noFill/>
          </a:ln>
        </p:spPr>
        <p:txBody>
          <a:bodyPr anchorCtr="0" anchor="t" bIns="91425" lIns="91425" spcFirstLastPara="1" rIns="91425" wrap="square" tIns="91425">
            <a:spAutoFit/>
          </a:bodyPr>
          <a:lstStyle/>
          <a:p>
            <a:pPr indent="0" lvl="0" marL="0" rtl="0" algn="l">
              <a:lnSpc>
                <a:spcPct val="80000"/>
              </a:lnSpc>
              <a:spcBef>
                <a:spcPts val="0"/>
              </a:spcBef>
              <a:spcAft>
                <a:spcPts val="0"/>
              </a:spcAft>
              <a:buNone/>
            </a:pPr>
            <a:r>
              <a:rPr lang="en" sz="1200">
                <a:solidFill>
                  <a:schemeClr val="lt1"/>
                </a:solidFill>
              </a:rPr>
              <a:t>Sources: [4] https://ieeexplore-ieee-org.libproxy.csun.edu/document/7975216</a:t>
            </a:r>
            <a:endParaRPr sz="1200">
              <a:solidFill>
                <a:schemeClr val="lt1"/>
              </a:solidFill>
              <a:latin typeface="Nunito"/>
              <a:ea typeface="Nunito"/>
              <a:cs typeface="Nunito"/>
              <a:sym typeface="Nuni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A3990"/>
        </a:solidFill>
      </p:bgPr>
    </p:bg>
    <p:spTree>
      <p:nvGrpSpPr>
        <p:cNvPr id="141" name="Shape 141"/>
        <p:cNvGrpSpPr/>
        <p:nvPr/>
      </p:nvGrpSpPr>
      <p:grpSpPr>
        <a:xfrm>
          <a:off x="0" y="0"/>
          <a:ext cx="0" cy="0"/>
          <a:chOff x="0" y="0"/>
          <a:chExt cx="0" cy="0"/>
        </a:xfrm>
      </p:grpSpPr>
      <p:sp>
        <p:nvSpPr>
          <p:cNvPr id="142" name="Google Shape;142;p20"/>
          <p:cNvSpPr txBox="1"/>
          <p:nvPr/>
        </p:nvSpPr>
        <p:spPr>
          <a:xfrm>
            <a:off x="228750" y="-228600"/>
            <a:ext cx="9144000" cy="482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2800">
              <a:solidFill>
                <a:schemeClr val="lt1"/>
              </a:solidFill>
            </a:endParaRPr>
          </a:p>
          <a:p>
            <a:pPr indent="0" lvl="0" marL="0" rtl="0" algn="l">
              <a:spcBef>
                <a:spcPts val="0"/>
              </a:spcBef>
              <a:spcAft>
                <a:spcPts val="0"/>
              </a:spcAft>
              <a:buNone/>
            </a:pPr>
            <a:r>
              <a:rPr lang="en" sz="2800">
                <a:solidFill>
                  <a:schemeClr val="lt1"/>
                </a:solidFill>
              </a:rPr>
              <a:t>General applications of Kruskal's algorithms: </a:t>
            </a:r>
            <a:r>
              <a:rPr lang="en" sz="1200">
                <a:solidFill>
                  <a:schemeClr val="lt1"/>
                </a:solidFill>
              </a:rPr>
              <a:t>[10], [11], [12]</a:t>
            </a:r>
            <a:endParaRPr sz="1200">
              <a:solidFill>
                <a:schemeClr val="lt1"/>
              </a:solidFill>
            </a:endParaRPr>
          </a:p>
          <a:p>
            <a:pPr indent="0" lvl="0" marL="0" rtl="0" algn="l">
              <a:spcBef>
                <a:spcPts val="0"/>
              </a:spcBef>
              <a:spcAft>
                <a:spcPts val="0"/>
              </a:spcAft>
              <a:buNone/>
            </a:pPr>
            <a:r>
              <a:t/>
            </a:r>
            <a:endParaRPr sz="1200">
              <a:solidFill>
                <a:schemeClr val="lt1"/>
              </a:solidFill>
            </a:endParaRPr>
          </a:p>
          <a:p>
            <a:pPr indent="-361950" lvl="0" marL="457200" rtl="0" algn="l">
              <a:lnSpc>
                <a:spcPct val="150000"/>
              </a:lnSpc>
              <a:spcBef>
                <a:spcPts val="0"/>
              </a:spcBef>
              <a:spcAft>
                <a:spcPts val="0"/>
              </a:spcAft>
              <a:buClr>
                <a:schemeClr val="lt1"/>
              </a:buClr>
              <a:buSzPts val="2100"/>
              <a:buChar char="●"/>
            </a:pPr>
            <a:r>
              <a:rPr lang="en" sz="2100">
                <a:solidFill>
                  <a:schemeClr val="lt1"/>
                </a:solidFill>
              </a:rPr>
              <a:t>Landing cables.</a:t>
            </a:r>
            <a:endParaRPr sz="2100">
              <a:solidFill>
                <a:schemeClr val="lt1"/>
              </a:solidFill>
            </a:endParaRPr>
          </a:p>
          <a:p>
            <a:pPr indent="-361950" lvl="0" marL="457200" rtl="0" algn="l">
              <a:lnSpc>
                <a:spcPct val="150000"/>
              </a:lnSpc>
              <a:spcBef>
                <a:spcPts val="0"/>
              </a:spcBef>
              <a:spcAft>
                <a:spcPts val="0"/>
              </a:spcAft>
              <a:buClr>
                <a:schemeClr val="lt1"/>
              </a:buClr>
              <a:buSzPts val="2100"/>
              <a:buChar char="●"/>
            </a:pPr>
            <a:r>
              <a:rPr lang="en" sz="2100">
                <a:solidFill>
                  <a:schemeClr val="lt1"/>
                </a:solidFill>
              </a:rPr>
              <a:t>TV Network.</a:t>
            </a:r>
            <a:endParaRPr sz="2100">
              <a:solidFill>
                <a:schemeClr val="lt1"/>
              </a:solidFill>
            </a:endParaRPr>
          </a:p>
          <a:p>
            <a:pPr indent="-361950" lvl="0" marL="457200" rtl="0" algn="l">
              <a:lnSpc>
                <a:spcPct val="150000"/>
              </a:lnSpc>
              <a:spcBef>
                <a:spcPts val="0"/>
              </a:spcBef>
              <a:spcAft>
                <a:spcPts val="0"/>
              </a:spcAft>
              <a:buClr>
                <a:schemeClr val="lt1"/>
              </a:buClr>
              <a:buSzPts val="2100"/>
              <a:buChar char="●"/>
            </a:pPr>
            <a:r>
              <a:rPr lang="en" sz="2100">
                <a:solidFill>
                  <a:schemeClr val="lt1"/>
                </a:solidFill>
              </a:rPr>
              <a:t>Tour Operations.</a:t>
            </a:r>
            <a:endParaRPr sz="2100">
              <a:solidFill>
                <a:schemeClr val="lt1"/>
              </a:solidFill>
            </a:endParaRPr>
          </a:p>
          <a:p>
            <a:pPr indent="-361950" lvl="0" marL="457200" rtl="0" algn="l">
              <a:lnSpc>
                <a:spcPct val="150000"/>
              </a:lnSpc>
              <a:spcBef>
                <a:spcPts val="0"/>
              </a:spcBef>
              <a:spcAft>
                <a:spcPts val="0"/>
              </a:spcAft>
              <a:buClr>
                <a:schemeClr val="lt1"/>
              </a:buClr>
              <a:buSzPts val="2100"/>
              <a:buChar char="●"/>
            </a:pPr>
            <a:r>
              <a:rPr lang="en" sz="2100">
                <a:solidFill>
                  <a:schemeClr val="lt1"/>
                </a:solidFill>
              </a:rPr>
              <a:t>LAN Networks.</a:t>
            </a:r>
            <a:endParaRPr sz="1200">
              <a:solidFill>
                <a:schemeClr val="lt1"/>
              </a:solidFill>
            </a:endParaRPr>
          </a:p>
          <a:p>
            <a:pPr indent="-361950" lvl="0" marL="457200" rtl="0" algn="l">
              <a:lnSpc>
                <a:spcPct val="150000"/>
              </a:lnSpc>
              <a:spcBef>
                <a:spcPts val="0"/>
              </a:spcBef>
              <a:spcAft>
                <a:spcPts val="0"/>
              </a:spcAft>
              <a:buClr>
                <a:schemeClr val="lt1"/>
              </a:buClr>
              <a:buSzPts val="2100"/>
              <a:buChar char="●"/>
            </a:pPr>
            <a:r>
              <a:rPr lang="en" sz="2100">
                <a:solidFill>
                  <a:schemeClr val="lt1"/>
                </a:solidFill>
              </a:rPr>
              <a:t>A network of pipes for drinking water or natural gas.</a:t>
            </a:r>
            <a:endParaRPr sz="1200">
              <a:solidFill>
                <a:schemeClr val="lt1"/>
              </a:solidFill>
            </a:endParaRPr>
          </a:p>
          <a:p>
            <a:pPr indent="-361950" lvl="0" marL="457200" rtl="0" algn="l">
              <a:lnSpc>
                <a:spcPct val="150000"/>
              </a:lnSpc>
              <a:spcBef>
                <a:spcPts val="0"/>
              </a:spcBef>
              <a:spcAft>
                <a:spcPts val="0"/>
              </a:spcAft>
              <a:buClr>
                <a:schemeClr val="lt1"/>
              </a:buClr>
              <a:buSzPts val="2100"/>
              <a:buChar char="●"/>
            </a:pPr>
            <a:r>
              <a:rPr lang="en" sz="2100">
                <a:solidFill>
                  <a:schemeClr val="lt1"/>
                </a:solidFill>
              </a:rPr>
              <a:t>An electric grid.</a:t>
            </a:r>
            <a:endParaRPr sz="2100">
              <a:solidFill>
                <a:schemeClr val="lt1"/>
              </a:solidFill>
            </a:endParaRPr>
          </a:p>
          <a:p>
            <a:pPr indent="-361950" lvl="0" marL="457200" rtl="0" algn="l">
              <a:lnSpc>
                <a:spcPct val="150000"/>
              </a:lnSpc>
              <a:spcBef>
                <a:spcPts val="0"/>
              </a:spcBef>
              <a:spcAft>
                <a:spcPts val="0"/>
              </a:spcAft>
              <a:buClr>
                <a:schemeClr val="lt1"/>
              </a:buClr>
              <a:buSzPts val="2100"/>
              <a:buChar char="●"/>
            </a:pPr>
            <a:r>
              <a:rPr lang="en" sz="2100">
                <a:solidFill>
                  <a:schemeClr val="lt1"/>
                </a:solidFill>
              </a:rPr>
              <a:t>Network for roads and Rail tracks connecting all the cities.</a:t>
            </a:r>
            <a:endParaRPr sz="2100">
              <a:solidFill>
                <a:schemeClr val="lt1"/>
              </a:solidFill>
            </a:endParaRPr>
          </a:p>
        </p:txBody>
      </p:sp>
      <p:sp>
        <p:nvSpPr>
          <p:cNvPr id="143" name="Google Shape;143;p20"/>
          <p:cNvSpPr txBox="1"/>
          <p:nvPr/>
        </p:nvSpPr>
        <p:spPr>
          <a:xfrm>
            <a:off x="178075" y="4294600"/>
            <a:ext cx="7767300" cy="794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200">
                <a:solidFill>
                  <a:schemeClr val="lt1"/>
                </a:solidFill>
              </a:rPr>
              <a:t>Sources: [10] </a:t>
            </a:r>
            <a:r>
              <a:rPr lang="en" sz="1200">
                <a:solidFill>
                  <a:schemeClr val="lt1"/>
                </a:solidFill>
              </a:rPr>
              <a:t>https://ieeexplore-ieee-org.libproxy.csun.edu/document/10330890</a:t>
            </a:r>
            <a:endParaRPr sz="1200">
              <a:solidFill>
                <a:schemeClr val="lt1"/>
              </a:solidFill>
            </a:endParaRPr>
          </a:p>
          <a:p>
            <a:pPr indent="457200" lvl="0" marL="0" rtl="0" algn="l">
              <a:lnSpc>
                <a:spcPct val="115000"/>
              </a:lnSpc>
              <a:spcBef>
                <a:spcPts val="0"/>
              </a:spcBef>
              <a:spcAft>
                <a:spcPts val="0"/>
              </a:spcAft>
              <a:buNone/>
            </a:pPr>
            <a:r>
              <a:rPr lang="en" sz="1200">
                <a:solidFill>
                  <a:schemeClr val="lt1"/>
                </a:solidFill>
              </a:rPr>
              <a:t>    [11] https://ieeexplore-ieee-org.libproxy.csun.edu/document/1673166</a:t>
            </a:r>
            <a:endParaRPr sz="1200">
              <a:solidFill>
                <a:schemeClr val="lt1"/>
              </a:solidFill>
            </a:endParaRPr>
          </a:p>
          <a:p>
            <a:pPr indent="457200" lvl="0" marL="0" rtl="0" algn="l">
              <a:lnSpc>
                <a:spcPct val="115000"/>
              </a:lnSpc>
              <a:spcBef>
                <a:spcPts val="0"/>
              </a:spcBef>
              <a:spcAft>
                <a:spcPts val="0"/>
              </a:spcAft>
              <a:buNone/>
            </a:pPr>
            <a:r>
              <a:rPr lang="en" sz="1200">
                <a:solidFill>
                  <a:schemeClr val="lt1"/>
                </a:solidFill>
              </a:rPr>
              <a:t>    [12] https://ieeexplore-ieee-org.libproxy.csun.edu/document/7154702</a:t>
            </a:r>
            <a:endParaRPr sz="1200">
              <a:solidFill>
                <a:schemeClr val="lt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A3990"/>
        </a:solidFill>
      </p:bgPr>
    </p:bg>
    <p:spTree>
      <p:nvGrpSpPr>
        <p:cNvPr id="147" name="Shape 147"/>
        <p:cNvGrpSpPr/>
        <p:nvPr/>
      </p:nvGrpSpPr>
      <p:grpSpPr>
        <a:xfrm>
          <a:off x="0" y="0"/>
          <a:ext cx="0" cy="0"/>
          <a:chOff x="0" y="0"/>
          <a:chExt cx="0" cy="0"/>
        </a:xfrm>
      </p:grpSpPr>
      <p:sp>
        <p:nvSpPr>
          <p:cNvPr id="148" name="Google Shape;148;p21"/>
          <p:cNvSpPr txBox="1"/>
          <p:nvPr/>
        </p:nvSpPr>
        <p:spPr>
          <a:xfrm>
            <a:off x="135900" y="204625"/>
            <a:ext cx="8872200" cy="969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800">
                <a:solidFill>
                  <a:schemeClr val="lt1"/>
                </a:solidFill>
              </a:rPr>
              <a:t>How Many Edges Does a Minimum Spanning Tree Have?</a:t>
            </a:r>
            <a:endParaRPr sz="1800">
              <a:solidFill>
                <a:schemeClr val="lt1"/>
              </a:solidFill>
            </a:endParaRPr>
          </a:p>
          <a:p>
            <a:pPr indent="0" lvl="0" marL="0" rtl="0" algn="l">
              <a:lnSpc>
                <a:spcPct val="115000"/>
              </a:lnSpc>
              <a:spcBef>
                <a:spcPts val="0"/>
              </a:spcBef>
              <a:spcAft>
                <a:spcPts val="0"/>
              </a:spcAft>
              <a:buNone/>
            </a:pPr>
            <a:r>
              <a:t/>
            </a:r>
            <a:endParaRPr sz="1500">
              <a:solidFill>
                <a:schemeClr val="lt1"/>
              </a:solidFill>
            </a:endParaRPr>
          </a:p>
          <a:p>
            <a:pPr indent="-311150" lvl="0" marL="457200" rtl="0" algn="l">
              <a:lnSpc>
                <a:spcPct val="150000"/>
              </a:lnSpc>
              <a:spcBef>
                <a:spcPts val="0"/>
              </a:spcBef>
              <a:spcAft>
                <a:spcPts val="0"/>
              </a:spcAft>
              <a:buClr>
                <a:schemeClr val="lt1"/>
              </a:buClr>
              <a:buSzPts val="1300"/>
              <a:buChar char="●"/>
            </a:pPr>
            <a:r>
              <a:rPr lang="en" sz="1300">
                <a:solidFill>
                  <a:schemeClr val="lt1"/>
                </a:solidFill>
              </a:rPr>
              <a:t>A minimum spanning tree has precisely n-1 edges, where n is the number of vertices in the graph.</a:t>
            </a:r>
            <a:endParaRPr sz="1300">
              <a:solidFill>
                <a:schemeClr val="lt1"/>
              </a:solidFill>
            </a:endParaRPr>
          </a:p>
        </p:txBody>
      </p:sp>
      <p:pic>
        <p:nvPicPr>
          <p:cNvPr id="149" name="Google Shape;149;p21"/>
          <p:cNvPicPr preferRelativeResize="0"/>
          <p:nvPr/>
        </p:nvPicPr>
        <p:blipFill rotWithShape="1">
          <a:blip r:embed="rId3">
            <a:alphaModFix/>
          </a:blip>
          <a:srcRect b="32501" l="0" r="65708" t="10924"/>
          <a:stretch/>
        </p:blipFill>
        <p:spPr>
          <a:xfrm>
            <a:off x="228600" y="2190750"/>
            <a:ext cx="2001325" cy="1457875"/>
          </a:xfrm>
          <a:prstGeom prst="rect">
            <a:avLst/>
          </a:prstGeom>
          <a:noFill/>
          <a:ln>
            <a:noFill/>
          </a:ln>
        </p:spPr>
      </p:pic>
      <p:pic>
        <p:nvPicPr>
          <p:cNvPr id="150" name="Google Shape;150;p21"/>
          <p:cNvPicPr preferRelativeResize="0"/>
          <p:nvPr/>
        </p:nvPicPr>
        <p:blipFill rotWithShape="1">
          <a:blip r:embed="rId3">
            <a:alphaModFix/>
          </a:blip>
          <a:srcRect b="32499" l="66851" r="4131" t="10929"/>
          <a:stretch/>
        </p:blipFill>
        <p:spPr>
          <a:xfrm>
            <a:off x="6646075" y="2103625"/>
            <a:ext cx="1640103" cy="1406275"/>
          </a:xfrm>
          <a:prstGeom prst="rect">
            <a:avLst/>
          </a:prstGeom>
          <a:noFill/>
          <a:ln>
            <a:noFill/>
          </a:ln>
        </p:spPr>
      </p:pic>
      <p:pic>
        <p:nvPicPr>
          <p:cNvPr id="151" name="Google Shape;151;p21"/>
          <p:cNvPicPr preferRelativeResize="0"/>
          <p:nvPr/>
        </p:nvPicPr>
        <p:blipFill rotWithShape="1">
          <a:blip r:embed="rId3">
            <a:alphaModFix/>
          </a:blip>
          <a:srcRect b="31289" l="34492" r="34939" t="13952"/>
          <a:stretch/>
        </p:blipFill>
        <p:spPr>
          <a:xfrm>
            <a:off x="3560975" y="2216550"/>
            <a:ext cx="1711405" cy="1406275"/>
          </a:xfrm>
          <a:prstGeom prst="rect">
            <a:avLst/>
          </a:prstGeom>
          <a:noFill/>
          <a:ln>
            <a:noFill/>
          </a:ln>
        </p:spPr>
      </p:pic>
      <p:sp>
        <p:nvSpPr>
          <p:cNvPr id="152" name="Google Shape;152;p21"/>
          <p:cNvSpPr txBox="1"/>
          <p:nvPr/>
        </p:nvSpPr>
        <p:spPr>
          <a:xfrm>
            <a:off x="565650" y="3736034"/>
            <a:ext cx="18387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solidFill>
                  <a:srgbClr val="FF0000"/>
                </a:solidFill>
                <a:latin typeface="Nunito"/>
                <a:ea typeface="Nunito"/>
                <a:cs typeface="Nunito"/>
                <a:sym typeface="Nunito"/>
              </a:rPr>
              <a:t>UNDIRECTED GRAPH</a:t>
            </a:r>
            <a:endParaRPr b="1" sz="1200">
              <a:solidFill>
                <a:srgbClr val="FF0000"/>
              </a:solidFill>
              <a:latin typeface="Nunito"/>
              <a:ea typeface="Nunito"/>
              <a:cs typeface="Nunito"/>
              <a:sym typeface="Nunito"/>
            </a:endParaRPr>
          </a:p>
        </p:txBody>
      </p:sp>
      <p:sp>
        <p:nvSpPr>
          <p:cNvPr id="153" name="Google Shape;153;p21"/>
          <p:cNvSpPr txBox="1"/>
          <p:nvPr/>
        </p:nvSpPr>
        <p:spPr>
          <a:xfrm>
            <a:off x="3096638" y="3673576"/>
            <a:ext cx="2571900" cy="1030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solidFill>
                  <a:srgbClr val="FF0000"/>
                </a:solidFill>
                <a:latin typeface="Nunito"/>
                <a:ea typeface="Nunito"/>
                <a:cs typeface="Nunito"/>
                <a:sym typeface="Nunito"/>
              </a:rPr>
              <a:t>SPANNING TREE COST</a:t>
            </a:r>
            <a:endParaRPr b="1" sz="1200">
              <a:solidFill>
                <a:srgbClr val="FF0000"/>
              </a:solidFill>
              <a:latin typeface="Nunito"/>
              <a:ea typeface="Nunito"/>
              <a:cs typeface="Nunito"/>
              <a:sym typeface="Nunito"/>
            </a:endParaRPr>
          </a:p>
          <a:p>
            <a:pPr indent="0" lvl="0" marL="0" rtl="0" algn="ctr">
              <a:spcBef>
                <a:spcPts val="0"/>
              </a:spcBef>
              <a:spcAft>
                <a:spcPts val="0"/>
              </a:spcAft>
              <a:buNone/>
            </a:pPr>
            <a:r>
              <a:t/>
            </a:r>
            <a:endParaRPr b="1" sz="1200">
              <a:solidFill>
                <a:srgbClr val="FF0000"/>
              </a:solidFill>
              <a:latin typeface="Nunito"/>
              <a:ea typeface="Nunito"/>
              <a:cs typeface="Nunito"/>
              <a:sym typeface="Nunito"/>
            </a:endParaRPr>
          </a:p>
          <a:p>
            <a:pPr indent="0" lvl="0" marL="0" rtl="0" algn="ctr">
              <a:spcBef>
                <a:spcPts val="0"/>
              </a:spcBef>
              <a:spcAft>
                <a:spcPts val="0"/>
              </a:spcAft>
              <a:buNone/>
            </a:pPr>
            <a:r>
              <a:rPr b="1" lang="en" sz="1200">
                <a:solidFill>
                  <a:srgbClr val="FF0000"/>
                </a:solidFill>
                <a:latin typeface="Nunito"/>
                <a:ea typeface="Nunito"/>
                <a:cs typeface="Nunito"/>
                <a:sym typeface="Nunito"/>
              </a:rPr>
              <a:t>COST = 11 = 4 + 5 + 2</a:t>
            </a:r>
            <a:endParaRPr b="1" sz="1200">
              <a:solidFill>
                <a:srgbClr val="FF0000"/>
              </a:solidFill>
              <a:latin typeface="Nunito"/>
              <a:ea typeface="Nunito"/>
              <a:cs typeface="Nunito"/>
              <a:sym typeface="Nunito"/>
            </a:endParaRPr>
          </a:p>
        </p:txBody>
      </p:sp>
      <p:sp>
        <p:nvSpPr>
          <p:cNvPr id="154" name="Google Shape;154;p21"/>
          <p:cNvSpPr txBox="1"/>
          <p:nvPr/>
        </p:nvSpPr>
        <p:spPr>
          <a:xfrm>
            <a:off x="6360775" y="3736026"/>
            <a:ext cx="2571900" cy="1030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solidFill>
                  <a:srgbClr val="FF0000"/>
                </a:solidFill>
                <a:latin typeface="Nunito"/>
                <a:ea typeface="Nunito"/>
                <a:cs typeface="Nunito"/>
                <a:sym typeface="Nunito"/>
              </a:rPr>
              <a:t>MINIMUM </a:t>
            </a:r>
            <a:r>
              <a:rPr b="1" lang="en" sz="1200">
                <a:solidFill>
                  <a:srgbClr val="FF0000"/>
                </a:solidFill>
                <a:latin typeface="Nunito"/>
                <a:ea typeface="Nunito"/>
                <a:cs typeface="Nunito"/>
                <a:sym typeface="Nunito"/>
              </a:rPr>
              <a:t>SPANNING TREE COST</a:t>
            </a:r>
            <a:endParaRPr b="1" sz="1200">
              <a:solidFill>
                <a:srgbClr val="FF0000"/>
              </a:solidFill>
              <a:latin typeface="Nunito"/>
              <a:ea typeface="Nunito"/>
              <a:cs typeface="Nunito"/>
              <a:sym typeface="Nunito"/>
            </a:endParaRPr>
          </a:p>
          <a:p>
            <a:pPr indent="0" lvl="0" marL="0" rtl="0" algn="ctr">
              <a:spcBef>
                <a:spcPts val="0"/>
              </a:spcBef>
              <a:spcAft>
                <a:spcPts val="0"/>
              </a:spcAft>
              <a:buNone/>
            </a:pPr>
            <a:r>
              <a:t/>
            </a:r>
            <a:endParaRPr b="1" sz="1200">
              <a:solidFill>
                <a:srgbClr val="FF0000"/>
              </a:solidFill>
              <a:latin typeface="Nunito"/>
              <a:ea typeface="Nunito"/>
              <a:cs typeface="Nunito"/>
              <a:sym typeface="Nunito"/>
            </a:endParaRPr>
          </a:p>
          <a:p>
            <a:pPr indent="0" lvl="0" marL="0" rtl="0" algn="ctr">
              <a:spcBef>
                <a:spcPts val="0"/>
              </a:spcBef>
              <a:spcAft>
                <a:spcPts val="0"/>
              </a:spcAft>
              <a:buNone/>
            </a:pPr>
            <a:r>
              <a:rPr b="1" lang="en" sz="1200">
                <a:solidFill>
                  <a:srgbClr val="FF0000"/>
                </a:solidFill>
                <a:latin typeface="Nunito"/>
                <a:ea typeface="Nunito"/>
                <a:cs typeface="Nunito"/>
                <a:sym typeface="Nunito"/>
              </a:rPr>
              <a:t>MST COST = 7 = 4 + 1 + 2</a:t>
            </a:r>
            <a:endParaRPr b="1" sz="1200">
              <a:solidFill>
                <a:srgbClr val="FF0000"/>
              </a:solidFill>
              <a:latin typeface="Nunito"/>
              <a:ea typeface="Nunito"/>
              <a:cs typeface="Nunito"/>
              <a:sym typeface="Nunito"/>
            </a:endParaRPr>
          </a:p>
        </p:txBody>
      </p:sp>
      <p:sp>
        <p:nvSpPr>
          <p:cNvPr id="155" name="Google Shape;155;p21"/>
          <p:cNvSpPr txBox="1"/>
          <p:nvPr/>
        </p:nvSpPr>
        <p:spPr>
          <a:xfrm>
            <a:off x="-11550" y="1456800"/>
            <a:ext cx="3531600" cy="785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300">
                <a:solidFill>
                  <a:srgbClr val="0000FF"/>
                </a:solidFill>
                <a:highlight>
                  <a:srgbClr val="FFFF00"/>
                </a:highlight>
                <a:latin typeface="Nunito"/>
                <a:ea typeface="Nunito"/>
                <a:cs typeface="Nunito"/>
                <a:sym typeface="Nunito"/>
              </a:rPr>
              <a:t>4  VERTICES  IN THIS GRAPH</a:t>
            </a:r>
            <a:endParaRPr b="1" sz="1300">
              <a:solidFill>
                <a:srgbClr val="0000FF"/>
              </a:solidFill>
              <a:highlight>
                <a:srgbClr val="FFFF00"/>
              </a:highlight>
              <a:latin typeface="Nunito"/>
              <a:ea typeface="Nunito"/>
              <a:cs typeface="Nunito"/>
              <a:sym typeface="Nunito"/>
            </a:endParaRPr>
          </a:p>
          <a:p>
            <a:pPr indent="0" lvl="0" marL="0" rtl="0" algn="ctr">
              <a:spcBef>
                <a:spcPts val="0"/>
              </a:spcBef>
              <a:spcAft>
                <a:spcPts val="0"/>
              </a:spcAft>
              <a:buNone/>
            </a:pPr>
            <a:r>
              <a:t/>
            </a:r>
            <a:endParaRPr b="1" sz="1300">
              <a:solidFill>
                <a:srgbClr val="0000FF"/>
              </a:solidFill>
              <a:highlight>
                <a:srgbClr val="FFFF00"/>
              </a:highlight>
              <a:latin typeface="Nunito"/>
              <a:ea typeface="Nunito"/>
              <a:cs typeface="Nunito"/>
              <a:sym typeface="Nunito"/>
            </a:endParaRPr>
          </a:p>
          <a:p>
            <a:pPr indent="0" lvl="0" marL="0" rtl="0" algn="ctr">
              <a:spcBef>
                <a:spcPts val="0"/>
              </a:spcBef>
              <a:spcAft>
                <a:spcPts val="0"/>
              </a:spcAft>
              <a:buNone/>
            </a:pPr>
            <a:r>
              <a:rPr b="1" lang="en" sz="1300">
                <a:solidFill>
                  <a:srgbClr val="0000FF"/>
                </a:solidFill>
                <a:highlight>
                  <a:srgbClr val="FFFF00"/>
                </a:highlight>
                <a:latin typeface="Nunito"/>
                <a:ea typeface="Nunito"/>
                <a:cs typeface="Nunito"/>
                <a:sym typeface="Nunito"/>
              </a:rPr>
              <a:t>n = 4</a:t>
            </a:r>
            <a:endParaRPr b="1" sz="1300">
              <a:solidFill>
                <a:srgbClr val="0000FF"/>
              </a:solidFill>
              <a:highlight>
                <a:srgbClr val="FFFF00"/>
              </a:highlight>
              <a:latin typeface="Nunito"/>
              <a:ea typeface="Nunito"/>
              <a:cs typeface="Nunito"/>
              <a:sym typeface="Nunito"/>
            </a:endParaRPr>
          </a:p>
        </p:txBody>
      </p:sp>
      <p:sp>
        <p:nvSpPr>
          <p:cNvPr id="156" name="Google Shape;156;p21"/>
          <p:cNvSpPr txBox="1"/>
          <p:nvPr/>
        </p:nvSpPr>
        <p:spPr>
          <a:xfrm>
            <a:off x="486846" y="2302211"/>
            <a:ext cx="5172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solidFill>
                  <a:srgbClr val="0000FF"/>
                </a:solidFill>
                <a:latin typeface="Nunito"/>
                <a:ea typeface="Nunito"/>
                <a:cs typeface="Nunito"/>
                <a:sym typeface="Nunito"/>
              </a:rPr>
              <a:t>V1</a:t>
            </a:r>
            <a:endParaRPr b="1" sz="1300">
              <a:solidFill>
                <a:srgbClr val="0000FF"/>
              </a:solidFill>
              <a:latin typeface="Nunito"/>
              <a:ea typeface="Nunito"/>
              <a:cs typeface="Nunito"/>
              <a:sym typeface="Nunito"/>
            </a:endParaRPr>
          </a:p>
        </p:txBody>
      </p:sp>
      <p:sp>
        <p:nvSpPr>
          <p:cNvPr id="157" name="Google Shape;157;p21"/>
          <p:cNvSpPr txBox="1"/>
          <p:nvPr/>
        </p:nvSpPr>
        <p:spPr>
          <a:xfrm>
            <a:off x="1681236" y="3218856"/>
            <a:ext cx="5172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solidFill>
                  <a:srgbClr val="0000FF"/>
                </a:solidFill>
                <a:latin typeface="Nunito"/>
                <a:ea typeface="Nunito"/>
                <a:cs typeface="Nunito"/>
                <a:sym typeface="Nunito"/>
              </a:rPr>
              <a:t>V4</a:t>
            </a:r>
            <a:endParaRPr b="1" sz="1300">
              <a:solidFill>
                <a:srgbClr val="0000FF"/>
              </a:solidFill>
              <a:latin typeface="Nunito"/>
              <a:ea typeface="Nunito"/>
              <a:cs typeface="Nunito"/>
              <a:sym typeface="Nunito"/>
            </a:endParaRPr>
          </a:p>
        </p:txBody>
      </p:sp>
      <p:sp>
        <p:nvSpPr>
          <p:cNvPr id="158" name="Google Shape;158;p21"/>
          <p:cNvSpPr txBox="1"/>
          <p:nvPr/>
        </p:nvSpPr>
        <p:spPr>
          <a:xfrm>
            <a:off x="501337" y="3218856"/>
            <a:ext cx="5172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solidFill>
                  <a:srgbClr val="0000FF"/>
                </a:solidFill>
                <a:latin typeface="Nunito"/>
                <a:ea typeface="Nunito"/>
                <a:cs typeface="Nunito"/>
                <a:sym typeface="Nunito"/>
              </a:rPr>
              <a:t>V3</a:t>
            </a:r>
            <a:endParaRPr b="1" sz="1300">
              <a:solidFill>
                <a:srgbClr val="0000FF"/>
              </a:solidFill>
              <a:latin typeface="Nunito"/>
              <a:ea typeface="Nunito"/>
              <a:cs typeface="Nunito"/>
              <a:sym typeface="Nunito"/>
            </a:endParaRPr>
          </a:p>
        </p:txBody>
      </p:sp>
      <p:sp>
        <p:nvSpPr>
          <p:cNvPr id="159" name="Google Shape;159;p21"/>
          <p:cNvSpPr txBox="1"/>
          <p:nvPr/>
        </p:nvSpPr>
        <p:spPr>
          <a:xfrm>
            <a:off x="1671717" y="2302211"/>
            <a:ext cx="5172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solidFill>
                  <a:srgbClr val="0000FF"/>
                </a:solidFill>
                <a:latin typeface="Nunito"/>
                <a:ea typeface="Nunito"/>
                <a:cs typeface="Nunito"/>
                <a:sym typeface="Nunito"/>
              </a:rPr>
              <a:t>V2</a:t>
            </a:r>
            <a:endParaRPr b="1" sz="1300">
              <a:solidFill>
                <a:srgbClr val="0000FF"/>
              </a:solidFill>
              <a:latin typeface="Nunito"/>
              <a:ea typeface="Nunito"/>
              <a:cs typeface="Nunito"/>
              <a:sym typeface="Nunito"/>
            </a:endParaRPr>
          </a:p>
        </p:txBody>
      </p:sp>
      <p:sp>
        <p:nvSpPr>
          <p:cNvPr id="160" name="Google Shape;160;p21"/>
          <p:cNvSpPr txBox="1"/>
          <p:nvPr/>
        </p:nvSpPr>
        <p:spPr>
          <a:xfrm>
            <a:off x="3632061" y="2282221"/>
            <a:ext cx="4962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solidFill>
                  <a:srgbClr val="FFFF00"/>
                </a:solidFill>
                <a:latin typeface="Nunito"/>
                <a:ea typeface="Nunito"/>
                <a:cs typeface="Nunito"/>
                <a:sym typeface="Nunito"/>
              </a:rPr>
              <a:t>V1</a:t>
            </a:r>
            <a:endParaRPr b="1" sz="1300">
              <a:solidFill>
                <a:srgbClr val="FFFF00"/>
              </a:solidFill>
              <a:latin typeface="Nunito"/>
              <a:ea typeface="Nunito"/>
              <a:cs typeface="Nunito"/>
              <a:sym typeface="Nunito"/>
            </a:endParaRPr>
          </a:p>
        </p:txBody>
      </p:sp>
      <p:sp>
        <p:nvSpPr>
          <p:cNvPr id="161" name="Google Shape;161;p21"/>
          <p:cNvSpPr txBox="1"/>
          <p:nvPr/>
        </p:nvSpPr>
        <p:spPr>
          <a:xfrm>
            <a:off x="4777841" y="3195724"/>
            <a:ext cx="4962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solidFill>
                  <a:srgbClr val="FFFF00"/>
                </a:solidFill>
                <a:latin typeface="Nunito"/>
                <a:ea typeface="Nunito"/>
                <a:cs typeface="Nunito"/>
                <a:sym typeface="Nunito"/>
              </a:rPr>
              <a:t>V4</a:t>
            </a:r>
            <a:endParaRPr b="1" sz="1300">
              <a:solidFill>
                <a:srgbClr val="FFFF00"/>
              </a:solidFill>
              <a:latin typeface="Nunito"/>
              <a:ea typeface="Nunito"/>
              <a:cs typeface="Nunito"/>
              <a:sym typeface="Nunito"/>
            </a:endParaRPr>
          </a:p>
        </p:txBody>
      </p:sp>
      <p:sp>
        <p:nvSpPr>
          <p:cNvPr id="162" name="Google Shape;162;p21"/>
          <p:cNvSpPr txBox="1"/>
          <p:nvPr/>
        </p:nvSpPr>
        <p:spPr>
          <a:xfrm>
            <a:off x="3645962" y="3195724"/>
            <a:ext cx="4962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solidFill>
                  <a:srgbClr val="FFFF00"/>
                </a:solidFill>
                <a:latin typeface="Nunito"/>
                <a:ea typeface="Nunito"/>
                <a:cs typeface="Nunito"/>
                <a:sym typeface="Nunito"/>
              </a:rPr>
              <a:t>V3</a:t>
            </a:r>
            <a:endParaRPr b="1" sz="1300">
              <a:solidFill>
                <a:srgbClr val="FFFF00"/>
              </a:solidFill>
              <a:latin typeface="Nunito"/>
              <a:ea typeface="Nunito"/>
              <a:cs typeface="Nunito"/>
              <a:sym typeface="Nunito"/>
            </a:endParaRPr>
          </a:p>
        </p:txBody>
      </p:sp>
      <p:sp>
        <p:nvSpPr>
          <p:cNvPr id="163" name="Google Shape;163;p21"/>
          <p:cNvSpPr txBox="1"/>
          <p:nvPr/>
        </p:nvSpPr>
        <p:spPr>
          <a:xfrm>
            <a:off x="4768709" y="2282221"/>
            <a:ext cx="4962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solidFill>
                  <a:srgbClr val="FFFF00"/>
                </a:solidFill>
                <a:latin typeface="Nunito"/>
                <a:ea typeface="Nunito"/>
                <a:cs typeface="Nunito"/>
                <a:sym typeface="Nunito"/>
              </a:rPr>
              <a:t>V2</a:t>
            </a:r>
            <a:endParaRPr b="1" sz="1300">
              <a:solidFill>
                <a:srgbClr val="FFFF00"/>
              </a:solidFill>
              <a:latin typeface="Nunito"/>
              <a:ea typeface="Nunito"/>
              <a:cs typeface="Nunito"/>
              <a:sym typeface="Nunito"/>
            </a:endParaRPr>
          </a:p>
        </p:txBody>
      </p:sp>
      <p:sp>
        <p:nvSpPr>
          <p:cNvPr id="164" name="Google Shape;164;p21"/>
          <p:cNvSpPr txBox="1"/>
          <p:nvPr/>
        </p:nvSpPr>
        <p:spPr>
          <a:xfrm>
            <a:off x="6623450" y="2196425"/>
            <a:ext cx="5010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solidFill>
                  <a:srgbClr val="FFFF00"/>
                </a:solidFill>
                <a:latin typeface="Nunito"/>
                <a:ea typeface="Nunito"/>
                <a:cs typeface="Nunito"/>
                <a:sym typeface="Nunito"/>
              </a:rPr>
              <a:t>V1</a:t>
            </a:r>
            <a:endParaRPr b="1" sz="1300">
              <a:solidFill>
                <a:srgbClr val="FFFF00"/>
              </a:solidFill>
              <a:latin typeface="Nunito"/>
              <a:ea typeface="Nunito"/>
              <a:cs typeface="Nunito"/>
              <a:sym typeface="Nunito"/>
            </a:endParaRPr>
          </a:p>
        </p:txBody>
      </p:sp>
      <p:sp>
        <p:nvSpPr>
          <p:cNvPr id="165" name="Google Shape;165;p21"/>
          <p:cNvSpPr txBox="1"/>
          <p:nvPr/>
        </p:nvSpPr>
        <p:spPr>
          <a:xfrm>
            <a:off x="7856428" y="3080627"/>
            <a:ext cx="5010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solidFill>
                  <a:srgbClr val="FFFF00"/>
                </a:solidFill>
                <a:latin typeface="Nunito"/>
                <a:ea typeface="Nunito"/>
                <a:cs typeface="Nunito"/>
                <a:sym typeface="Nunito"/>
              </a:rPr>
              <a:t>V4</a:t>
            </a:r>
            <a:endParaRPr b="1" sz="1300">
              <a:solidFill>
                <a:srgbClr val="FFFF00"/>
              </a:solidFill>
              <a:latin typeface="Nunito"/>
              <a:ea typeface="Nunito"/>
              <a:cs typeface="Nunito"/>
              <a:sym typeface="Nunito"/>
            </a:endParaRPr>
          </a:p>
        </p:txBody>
      </p:sp>
      <p:sp>
        <p:nvSpPr>
          <p:cNvPr id="166" name="Google Shape;166;p21"/>
          <p:cNvSpPr txBox="1"/>
          <p:nvPr/>
        </p:nvSpPr>
        <p:spPr>
          <a:xfrm>
            <a:off x="6637484" y="3080627"/>
            <a:ext cx="5010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solidFill>
                  <a:srgbClr val="FFFF00"/>
                </a:solidFill>
                <a:latin typeface="Nunito"/>
                <a:ea typeface="Nunito"/>
                <a:cs typeface="Nunito"/>
                <a:sym typeface="Nunito"/>
              </a:rPr>
              <a:t>V3</a:t>
            </a:r>
            <a:endParaRPr b="1" sz="1300">
              <a:solidFill>
                <a:srgbClr val="FFFF00"/>
              </a:solidFill>
              <a:latin typeface="Nunito"/>
              <a:ea typeface="Nunito"/>
              <a:cs typeface="Nunito"/>
              <a:sym typeface="Nunito"/>
            </a:endParaRPr>
          </a:p>
        </p:txBody>
      </p:sp>
      <p:sp>
        <p:nvSpPr>
          <p:cNvPr id="167" name="Google Shape;167;p21"/>
          <p:cNvSpPr txBox="1"/>
          <p:nvPr/>
        </p:nvSpPr>
        <p:spPr>
          <a:xfrm>
            <a:off x="7847208" y="2196425"/>
            <a:ext cx="5010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solidFill>
                  <a:srgbClr val="FFFF00"/>
                </a:solidFill>
                <a:latin typeface="Nunito"/>
                <a:ea typeface="Nunito"/>
                <a:cs typeface="Nunito"/>
                <a:sym typeface="Nunito"/>
              </a:rPr>
              <a:t>V2</a:t>
            </a:r>
            <a:endParaRPr b="1" sz="1300">
              <a:solidFill>
                <a:srgbClr val="FFFF00"/>
              </a:solidFill>
              <a:latin typeface="Nunito"/>
              <a:ea typeface="Nunito"/>
              <a:cs typeface="Nunito"/>
              <a:sym typeface="Nunito"/>
            </a:endParaRPr>
          </a:p>
        </p:txBody>
      </p:sp>
      <p:sp>
        <p:nvSpPr>
          <p:cNvPr id="168" name="Google Shape;168;p21"/>
          <p:cNvSpPr txBox="1"/>
          <p:nvPr/>
        </p:nvSpPr>
        <p:spPr>
          <a:xfrm>
            <a:off x="5653425" y="1576075"/>
            <a:ext cx="3531600" cy="6150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 sz="1300">
                <a:solidFill>
                  <a:srgbClr val="0000FF"/>
                </a:solidFill>
                <a:highlight>
                  <a:srgbClr val="FFFF00"/>
                </a:highlight>
                <a:latin typeface="Nunito"/>
                <a:ea typeface="Nunito"/>
                <a:cs typeface="Nunito"/>
                <a:sym typeface="Nunito"/>
              </a:rPr>
              <a:t>3</a:t>
            </a:r>
            <a:r>
              <a:rPr b="1" lang="en" sz="1300">
                <a:solidFill>
                  <a:srgbClr val="0000FF"/>
                </a:solidFill>
                <a:highlight>
                  <a:srgbClr val="FFFF00"/>
                </a:highlight>
                <a:latin typeface="Nunito"/>
                <a:ea typeface="Nunito"/>
                <a:cs typeface="Nunito"/>
                <a:sym typeface="Nunito"/>
              </a:rPr>
              <a:t> EDGES IN THIS GRAPH FOR THE MINIMUM </a:t>
            </a:r>
            <a:r>
              <a:rPr b="1" lang="en" sz="1300">
                <a:solidFill>
                  <a:srgbClr val="0000FF"/>
                </a:solidFill>
                <a:highlight>
                  <a:srgbClr val="FFFF00"/>
                </a:highlight>
                <a:latin typeface="Nunito"/>
                <a:ea typeface="Nunito"/>
                <a:cs typeface="Nunito"/>
                <a:sym typeface="Nunito"/>
              </a:rPr>
              <a:t>SPANNING</a:t>
            </a:r>
            <a:r>
              <a:rPr b="1" lang="en" sz="1300">
                <a:solidFill>
                  <a:srgbClr val="0000FF"/>
                </a:solidFill>
                <a:highlight>
                  <a:srgbClr val="FFFF00"/>
                </a:highlight>
                <a:latin typeface="Nunito"/>
                <a:ea typeface="Nunito"/>
                <a:cs typeface="Nunito"/>
                <a:sym typeface="Nunito"/>
              </a:rPr>
              <a:t> TREE</a:t>
            </a:r>
            <a:endParaRPr b="1" sz="1300">
              <a:solidFill>
                <a:srgbClr val="0000FF"/>
              </a:solidFill>
              <a:highlight>
                <a:srgbClr val="FFFF00"/>
              </a:highlight>
              <a:latin typeface="Nunito"/>
              <a:ea typeface="Nunito"/>
              <a:cs typeface="Nunito"/>
              <a:sym typeface="Nunito"/>
            </a:endParaRPr>
          </a:p>
        </p:txBody>
      </p:sp>
      <p:sp>
        <p:nvSpPr>
          <p:cNvPr id="169" name="Google Shape;169;p21"/>
          <p:cNvSpPr txBox="1"/>
          <p:nvPr/>
        </p:nvSpPr>
        <p:spPr>
          <a:xfrm>
            <a:off x="5854400" y="1330025"/>
            <a:ext cx="3000000" cy="3849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 sz="1300">
                <a:solidFill>
                  <a:srgbClr val="0000FF"/>
                </a:solidFill>
                <a:highlight>
                  <a:srgbClr val="FFFF00"/>
                </a:highlight>
                <a:latin typeface="Nunito"/>
                <a:ea typeface="Nunito"/>
                <a:cs typeface="Nunito"/>
                <a:sym typeface="Nunito"/>
              </a:rPr>
              <a:t>n -1 = # EDGES,  4 - 1 = 3</a:t>
            </a:r>
            <a:endParaRPr b="1" sz="1300">
              <a:solidFill>
                <a:srgbClr val="0000FF"/>
              </a:solidFill>
              <a:highlight>
                <a:srgbClr val="FFFF00"/>
              </a:highlight>
              <a:latin typeface="Nunito"/>
              <a:ea typeface="Nunito"/>
              <a:cs typeface="Nunito"/>
              <a:sym typeface="Nunito"/>
            </a:endParaRPr>
          </a:p>
        </p:txBody>
      </p:sp>
      <p:sp>
        <p:nvSpPr>
          <p:cNvPr id="170" name="Google Shape;170;p21"/>
          <p:cNvSpPr txBox="1"/>
          <p:nvPr/>
        </p:nvSpPr>
        <p:spPr>
          <a:xfrm>
            <a:off x="31700" y="4580225"/>
            <a:ext cx="7566600" cy="554100"/>
          </a:xfrm>
          <a:prstGeom prst="rect">
            <a:avLst/>
          </a:prstGeom>
          <a:noFill/>
          <a:ln>
            <a:noFill/>
          </a:ln>
        </p:spPr>
        <p:txBody>
          <a:bodyPr anchorCtr="0" anchor="t" bIns="91425" lIns="91425" spcFirstLastPara="1" rIns="91425" wrap="square" tIns="91425">
            <a:spAutoFit/>
          </a:bodyPr>
          <a:lstStyle/>
          <a:p>
            <a:pPr indent="0" lvl="0" marL="0" rtl="0" algn="l">
              <a:lnSpc>
                <a:spcPct val="80000"/>
              </a:lnSpc>
              <a:spcBef>
                <a:spcPts val="0"/>
              </a:spcBef>
              <a:spcAft>
                <a:spcPts val="0"/>
              </a:spcAft>
              <a:buNone/>
            </a:pPr>
            <a:r>
              <a:rPr lang="en" sz="1200">
                <a:solidFill>
                  <a:schemeClr val="lt1"/>
                </a:solidFill>
              </a:rPr>
              <a:t>Figure 5 shows a diagram of the Kruskal algorithm</a:t>
            </a:r>
            <a:endParaRPr sz="1200">
              <a:solidFill>
                <a:schemeClr val="lt1"/>
              </a:solidFill>
            </a:endParaRPr>
          </a:p>
          <a:p>
            <a:pPr indent="0" lvl="0" marL="0" rtl="0" algn="l">
              <a:lnSpc>
                <a:spcPct val="80000"/>
              </a:lnSpc>
              <a:spcBef>
                <a:spcPts val="0"/>
              </a:spcBef>
              <a:spcAft>
                <a:spcPts val="0"/>
              </a:spcAft>
              <a:buNone/>
            </a:pPr>
            <a:r>
              <a:rPr lang="en" sz="1200">
                <a:solidFill>
                  <a:schemeClr val="lt1"/>
                </a:solidFill>
              </a:rPr>
              <a:t>Sources: </a:t>
            </a:r>
            <a:r>
              <a:rPr lang="en" sz="1200">
                <a:solidFill>
                  <a:schemeClr val="lt1"/>
                </a:solidFill>
              </a:rPr>
              <a:t>[13]Google Scholar. https://link.springer.com/chapter/10.1007/978-981-10-8968-8_10.</a:t>
            </a:r>
            <a:endParaRPr sz="1200">
              <a:solidFill>
                <a:schemeClr val="lt1"/>
              </a:solidFill>
              <a:latin typeface="Nunito"/>
              <a:ea typeface="Nunito"/>
              <a:cs typeface="Nunito"/>
              <a:sym typeface="Nunito"/>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Geometric">
  <a:themeElements>
    <a:clrScheme name="Geometric">
      <a:dk1>
        <a:srgbClr val="2A3990"/>
      </a:dk1>
      <a:lt1>
        <a:srgbClr val="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